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2"/>
  </p:notesMasterIdLst>
  <p:sldIdLst>
    <p:sldId id="256" r:id="rId2"/>
    <p:sldId id="259" r:id="rId3"/>
    <p:sldId id="260" r:id="rId4"/>
    <p:sldId id="351" r:id="rId5"/>
    <p:sldId id="257" r:id="rId6"/>
    <p:sldId id="258" r:id="rId7"/>
    <p:sldId id="261" r:id="rId8"/>
    <p:sldId id="302" r:id="rId9"/>
    <p:sldId id="360" r:id="rId10"/>
    <p:sldId id="307" r:id="rId11"/>
    <p:sldId id="309" r:id="rId12"/>
    <p:sldId id="311" r:id="rId13"/>
    <p:sldId id="312" r:id="rId14"/>
    <p:sldId id="310" r:id="rId15"/>
    <p:sldId id="303" r:id="rId16"/>
    <p:sldId id="353" r:id="rId17"/>
    <p:sldId id="267" r:id="rId18"/>
    <p:sldId id="354" r:id="rId19"/>
    <p:sldId id="300" r:id="rId20"/>
    <p:sldId id="299" r:id="rId21"/>
    <p:sldId id="356" r:id="rId22"/>
    <p:sldId id="355" r:id="rId23"/>
    <p:sldId id="359" r:id="rId24"/>
    <p:sldId id="269" r:id="rId25"/>
    <p:sldId id="358" r:id="rId26"/>
    <p:sldId id="301" r:id="rId27"/>
    <p:sldId id="304" r:id="rId28"/>
    <p:sldId id="266" r:id="rId29"/>
    <p:sldId id="305" r:id="rId30"/>
    <p:sldId id="306" r:id="rId31"/>
    <p:sldId id="350" r:id="rId32"/>
    <p:sldId id="313" r:id="rId33"/>
    <p:sldId id="362" r:id="rId34"/>
    <p:sldId id="361" r:id="rId35"/>
    <p:sldId id="363" r:id="rId36"/>
    <p:sldId id="364" r:id="rId37"/>
    <p:sldId id="262" r:id="rId38"/>
    <p:sldId id="289" r:id="rId39"/>
    <p:sldId id="290" r:id="rId40"/>
    <p:sldId id="291" r:id="rId41"/>
    <p:sldId id="369" r:id="rId42"/>
    <p:sldId id="370" r:id="rId43"/>
    <p:sldId id="365" r:id="rId44"/>
    <p:sldId id="366" r:id="rId45"/>
    <p:sldId id="367" r:id="rId46"/>
    <p:sldId id="292" r:id="rId47"/>
    <p:sldId id="327" r:id="rId48"/>
    <p:sldId id="314" r:id="rId49"/>
    <p:sldId id="338" r:id="rId50"/>
    <p:sldId id="339" r:id="rId51"/>
    <p:sldId id="371" r:id="rId52"/>
    <p:sldId id="340" r:id="rId53"/>
    <p:sldId id="341" r:id="rId54"/>
    <p:sldId id="337" r:id="rId55"/>
    <p:sldId id="342" r:id="rId56"/>
    <p:sldId id="372" r:id="rId57"/>
    <p:sldId id="374" r:id="rId58"/>
    <p:sldId id="375" r:id="rId59"/>
    <p:sldId id="373" r:id="rId60"/>
    <p:sldId id="268" r:id="rId61"/>
    <p:sldId id="276" r:id="rId62"/>
    <p:sldId id="316" r:id="rId63"/>
    <p:sldId id="315" r:id="rId64"/>
    <p:sldId id="377" r:id="rId65"/>
    <p:sldId id="376" r:id="rId66"/>
    <p:sldId id="379" r:id="rId67"/>
    <p:sldId id="378" r:id="rId68"/>
    <p:sldId id="317" r:id="rId69"/>
    <p:sldId id="318" r:id="rId70"/>
    <p:sldId id="319" r:id="rId71"/>
    <p:sldId id="320" r:id="rId72"/>
    <p:sldId id="329" r:id="rId73"/>
    <p:sldId id="330" r:id="rId74"/>
    <p:sldId id="331" r:id="rId75"/>
    <p:sldId id="332" r:id="rId76"/>
    <p:sldId id="333" r:id="rId77"/>
    <p:sldId id="334" r:id="rId78"/>
    <p:sldId id="275" r:id="rId79"/>
    <p:sldId id="321" r:id="rId80"/>
    <p:sldId id="322" r:id="rId81"/>
    <p:sldId id="335" r:id="rId82"/>
    <p:sldId id="278" r:id="rId83"/>
    <p:sldId id="324" r:id="rId84"/>
    <p:sldId id="325" r:id="rId85"/>
    <p:sldId id="344" r:id="rId86"/>
    <p:sldId id="380" r:id="rId87"/>
    <p:sldId id="381" r:id="rId88"/>
    <p:sldId id="382" r:id="rId89"/>
    <p:sldId id="383" r:id="rId90"/>
    <p:sldId id="384" r:id="rId91"/>
    <p:sldId id="326" r:id="rId92"/>
    <p:sldId id="385" r:id="rId93"/>
    <p:sldId id="343" r:id="rId94"/>
    <p:sldId id="348" r:id="rId95"/>
    <p:sldId id="345" r:id="rId96"/>
    <p:sldId id="347" r:id="rId97"/>
    <p:sldId id="346" r:id="rId98"/>
    <p:sldId id="386" r:id="rId99"/>
    <p:sldId id="287" r:id="rId100"/>
    <p:sldId id="328" r:id="rId101"/>
  </p:sldIdLst>
  <p:sldSz cx="9144000" cy="5143500" type="screen16x9"/>
  <p:notesSz cx="6858000" cy="9144000"/>
  <p:embeddedFontLst>
    <p:embeddedFont>
      <p:font typeface="Alef" pitchFamily="2" charset="-79"/>
      <p:regular r:id="rId103"/>
      <p:bold r:id="rId104"/>
    </p:embeddedFont>
    <p:embeddedFont>
      <p:font typeface="Cambria Math" panose="02040503050406030204" pitchFamily="18" charset="0"/>
      <p:regular r:id="rId105"/>
    </p:embeddedFont>
    <p:embeddedFont>
      <p:font typeface="Comfortaa Medium" pitchFamily="2" charset="0"/>
      <p:regular r:id="rId106"/>
      <p:bold r:id="rId107"/>
    </p:embeddedFont>
    <p:embeddedFont>
      <p:font typeface="Dosis" pitchFamily="2" charset="77"/>
      <p:regular r:id="rId108"/>
      <p:bold r:id="rId109"/>
    </p:embeddedFont>
    <p:embeddedFont>
      <p:font typeface="Pacifico" pitchFamily="2" charset="77"/>
      <p:regular r:id="rId110"/>
    </p:embeddedFont>
    <p:embeddedFont>
      <p:font typeface="Space Mono" panose="02000509040000020004" pitchFamily="49" charset="77"/>
      <p:regular r:id="rId111"/>
      <p:bold r:id="rId112"/>
      <p:italic r:id="rId113"/>
      <p:boldItalic r:id="rId114"/>
    </p:embeddedFont>
    <p:embeddedFont>
      <p:font typeface="Work Sans" pitchFamily="2" charset="77"/>
      <p:regular r:id="rId115"/>
      <p:bold r:id="rId116"/>
      <p:italic r:id="rId117"/>
      <p:boldItalic r:id="rId118"/>
    </p:embeddedFont>
    <p:embeddedFont>
      <p:font typeface="Work Sans Medium" panose="020F0502020204030204" pitchFamily="34" charset="0"/>
      <p:regular r:id="rId119"/>
      <p: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A90"/>
    <a:srgbClr val="FDA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60627-D94E-40BF-A8D7-8AF02C36AA4A}">
  <a:tblStyle styleId="{18360627-D94E-40BF-A8D7-8AF02C36AA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4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93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5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6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67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3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550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06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41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7afeb5f8b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7afeb5f8b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42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72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9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908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122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04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10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7afeb5f8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7afeb5f8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7afeb5f8b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7afeb5f8b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7afeb5f8b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7afeb5f8b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095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932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50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057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241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11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7afeb5f8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7afeb5f8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63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33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4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89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575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40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20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565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798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25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7afeb5f8b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7afeb5f8b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83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44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193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84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694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03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380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288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28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115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7409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39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881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158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36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931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7afeb5f8bb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7afeb5f8bb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465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3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953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7afeb5f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7afeb5f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02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8582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929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866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6415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560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8367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49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591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7afeb5f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7afeb5f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498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5244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98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213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8904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067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413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7afeb5f8b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7afeb5f8bb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42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3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979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5306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51672" y="6082435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489476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25762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163566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999851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836137" y="6082435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673941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10227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48031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20979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5306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651672" y="520578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89476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25762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163566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999851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836137" y="520578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673941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510227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348031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20979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15306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651672" y="4330721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489476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325762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63566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999851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836137" y="4330721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673941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510227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348031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0979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15306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651672" y="3454071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59" y="1"/>
                </a:lnTo>
                <a:lnTo>
                  <a:pt x="10259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489476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0" y="1"/>
                </a:lnTo>
                <a:lnTo>
                  <a:pt x="10240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325762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4163566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4999851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836137" y="3454071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60" y="1"/>
                </a:lnTo>
                <a:lnTo>
                  <a:pt x="10260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673941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510227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348031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-20979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815306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651672" y="2579008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2489476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3325762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163566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999851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5836137" y="2579008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673941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510227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348031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-20979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5306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651672" y="170394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2489476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325762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163566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999851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5836137" y="170394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673941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510227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8348031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-20979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15306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651672" y="827295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489476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3325762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4163566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4999851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836137" y="827295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6673941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510227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348031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-20979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815306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651672" y="-47767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489476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3325762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163566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4999851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36137" y="-47767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673941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510227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348031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-20979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15306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651672" y="-924418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59" y="0"/>
                </a:lnTo>
                <a:lnTo>
                  <a:pt x="10259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489476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0" y="0"/>
                </a:lnTo>
                <a:lnTo>
                  <a:pt x="10240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3325762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4163566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4999851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836137" y="-924418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60" y="0"/>
                </a:lnTo>
                <a:lnTo>
                  <a:pt x="10260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6673941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510227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348031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-20979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815306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651672" y="-179956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489476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3325762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4163566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999851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836137" y="-179956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6673941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7510227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8348031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-20979" y="-267462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815306" y="-267462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1651672" y="-267462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2489476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3325762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4163566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7551914" y="73032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3744107" y="-8209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 flipH="1">
            <a:off x="-1255911" y="73032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flipH="1">
            <a:off x="6177625" y="4103550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 flipH="1">
            <a:off x="2021975" y="1051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 flipH="1">
            <a:off x="1013075" y="1733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 flipH="1">
            <a:off x="8582950" y="838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flipH="1">
            <a:off x="2969675" y="10517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 flipH="1">
            <a:off x="7874425" y="40461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 flipH="1">
            <a:off x="1927475" y="31910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 flipH="1">
            <a:off x="7032875" y="447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 flipH="1">
            <a:off x="7185275" y="2352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 flipH="1">
            <a:off x="1851275" y="41054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 flipH="1">
            <a:off x="403475" y="4943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 Medium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"/>
          <p:cNvSpPr/>
          <p:nvPr/>
        </p:nvSpPr>
        <p:spPr>
          <a:xfrm>
            <a:off x="8407564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6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6"/>
          <p:cNvSpPr/>
          <p:nvPr/>
        </p:nvSpPr>
        <p:spPr>
          <a:xfrm flipH="1">
            <a:off x="-1975411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6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16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83" name="Google Shape;983;p16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6" name="Google Shape;986;p16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87" name="Google Shape;987;p1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93" name="Google Shape;993;p16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4" name="Google Shape;994;p16"/>
          <p:cNvSpPr txBox="1">
            <a:spLocks noGrp="1"/>
          </p:cNvSpPr>
          <p:nvPr>
            <p:ph type="title"/>
          </p:nvPr>
        </p:nvSpPr>
        <p:spPr>
          <a:xfrm>
            <a:off x="1368639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5" name="Google Shape;995;p16"/>
          <p:cNvSpPr txBox="1">
            <a:spLocks noGrp="1"/>
          </p:cNvSpPr>
          <p:nvPr>
            <p:ph type="subTitle" idx="1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 idx="2" hasCustomPrompt="1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7" name="Google Shape;997;p16"/>
          <p:cNvSpPr/>
          <p:nvPr/>
        </p:nvSpPr>
        <p:spPr>
          <a:xfrm flipH="1">
            <a:off x="8251550" y="41952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6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6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6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6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6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6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6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6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17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013" name="Google Shape;1013;p17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17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7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7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17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139" name="Google Shape;1139;p17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17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143" name="Google Shape;1143;p1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49" name="Google Shape;1149;p17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0" name="Google Shape;1150;p17"/>
          <p:cNvSpPr txBox="1">
            <a:spLocks noGrp="1"/>
          </p:cNvSpPr>
          <p:nvPr>
            <p:ph type="title"/>
          </p:nvPr>
        </p:nvSpPr>
        <p:spPr>
          <a:xfrm>
            <a:off x="2355150" y="2015491"/>
            <a:ext cx="4433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1" name="Google Shape;1151;p17"/>
          <p:cNvSpPr txBox="1">
            <a:spLocks noGrp="1"/>
          </p:cNvSpPr>
          <p:nvPr>
            <p:ph type="subTitle" idx="1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2" name="Google Shape;1152;p17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3" name="Google Shape;1153;p17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7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7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7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7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7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7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7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7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7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7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7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0"/>
          <p:cNvSpPr/>
          <p:nvPr/>
        </p:nvSpPr>
        <p:spPr>
          <a:xfrm>
            <a:off x="7403400" y="130875"/>
            <a:ext cx="1643100" cy="164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0"/>
          <p:cNvSpPr/>
          <p:nvPr/>
        </p:nvSpPr>
        <p:spPr>
          <a:xfrm>
            <a:off x="-11" y="11276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2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21" name="Google Shape;1221;p2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4" name="Google Shape;1224;p2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31" name="Google Shape;1231;p2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2" name="Google Shape;1232;p2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233" name="Google Shape;1233;p20"/>
          <p:cNvSpPr txBox="1">
            <a:spLocks noGrp="1"/>
          </p:cNvSpPr>
          <p:nvPr>
            <p:ph type="body" idx="1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34" name="Google Shape;1234;p20"/>
          <p:cNvSpPr/>
          <p:nvPr/>
        </p:nvSpPr>
        <p:spPr>
          <a:xfrm>
            <a:off x="-732193" y="-742425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20"/>
          <p:cNvSpPr/>
          <p:nvPr/>
        </p:nvSpPr>
        <p:spPr>
          <a:xfrm flipH="1">
            <a:off x="8925100" y="27367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20"/>
          <p:cNvSpPr/>
          <p:nvPr/>
        </p:nvSpPr>
        <p:spPr>
          <a:xfrm flipH="1">
            <a:off x="8924975" y="31533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20"/>
          <p:cNvSpPr/>
          <p:nvPr/>
        </p:nvSpPr>
        <p:spPr>
          <a:xfrm flipH="1">
            <a:off x="8889575" y="1857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"/>
          <p:cNvSpPr/>
          <p:nvPr/>
        </p:nvSpPr>
        <p:spPr>
          <a:xfrm>
            <a:off x="7648800" y="71050"/>
            <a:ext cx="132300" cy="132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0"/>
          <p:cNvSpPr/>
          <p:nvPr/>
        </p:nvSpPr>
        <p:spPr>
          <a:xfrm>
            <a:off x="7271100" y="1308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"/>
          <p:cNvSpPr/>
          <p:nvPr/>
        </p:nvSpPr>
        <p:spPr>
          <a:xfrm flipH="1">
            <a:off x="5365675" y="1636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0"/>
          <p:cNvSpPr/>
          <p:nvPr/>
        </p:nvSpPr>
        <p:spPr>
          <a:xfrm flipH="1">
            <a:off x="3760675" y="11047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0"/>
          <p:cNvSpPr/>
          <p:nvPr/>
        </p:nvSpPr>
        <p:spPr>
          <a:xfrm flipH="1">
            <a:off x="1740600" y="2371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0"/>
          <p:cNvSpPr/>
          <p:nvPr/>
        </p:nvSpPr>
        <p:spPr>
          <a:xfrm flipH="1">
            <a:off x="395750" y="134635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0"/>
          <p:cNvSpPr/>
          <p:nvPr/>
        </p:nvSpPr>
        <p:spPr>
          <a:xfrm>
            <a:off x="8924975" y="144595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4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4"/>
          <p:cNvSpPr/>
          <p:nvPr/>
        </p:nvSpPr>
        <p:spPr>
          <a:xfrm>
            <a:off x="-8439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2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30" name="Google Shape;1330;p2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3" name="Google Shape;1333;p2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34" name="Google Shape;1334;p2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0" name="Google Shape;1340;p2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1" name="Google Shape;1341;p24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2" name="Google Shape;1342;p24"/>
          <p:cNvSpPr txBox="1">
            <a:spLocks noGrp="1"/>
          </p:cNvSpPr>
          <p:nvPr>
            <p:ph type="subTitle" idx="1"/>
          </p:nvPr>
        </p:nvSpPr>
        <p:spPr>
          <a:xfrm>
            <a:off x="5619521" y="173748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24"/>
          <p:cNvSpPr txBox="1">
            <a:spLocks noGrp="1"/>
          </p:cNvSpPr>
          <p:nvPr>
            <p:ph type="subTitle" idx="2"/>
          </p:nvPr>
        </p:nvSpPr>
        <p:spPr>
          <a:xfrm>
            <a:off x="5288021" y="208931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24"/>
          <p:cNvSpPr txBox="1">
            <a:spLocks noGrp="1"/>
          </p:cNvSpPr>
          <p:nvPr>
            <p:ph type="subTitle" idx="3"/>
          </p:nvPr>
        </p:nvSpPr>
        <p:spPr>
          <a:xfrm>
            <a:off x="5619521" y="310908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24"/>
          <p:cNvSpPr txBox="1">
            <a:spLocks noGrp="1"/>
          </p:cNvSpPr>
          <p:nvPr>
            <p:ph type="subTitle" idx="4"/>
          </p:nvPr>
        </p:nvSpPr>
        <p:spPr>
          <a:xfrm>
            <a:off x="5288021" y="346091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24"/>
          <p:cNvSpPr/>
          <p:nvPr/>
        </p:nvSpPr>
        <p:spPr>
          <a:xfrm>
            <a:off x="8773109" y="-668437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4"/>
          <p:cNvSpPr/>
          <p:nvPr/>
        </p:nvSpPr>
        <p:spPr>
          <a:xfrm rot="5400000" flipH="1">
            <a:off x="5012675" y="2248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4"/>
          <p:cNvSpPr/>
          <p:nvPr/>
        </p:nvSpPr>
        <p:spPr>
          <a:xfrm rot="5400000" flipH="1">
            <a:off x="4509450" y="1788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4"/>
          <p:cNvSpPr/>
          <p:nvPr/>
        </p:nvSpPr>
        <p:spPr>
          <a:xfrm rot="5400000" flipH="1">
            <a:off x="5845650" y="143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4"/>
          <p:cNvSpPr/>
          <p:nvPr/>
        </p:nvSpPr>
        <p:spPr>
          <a:xfrm rot="5400000" flipH="1">
            <a:off x="7217250" y="21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4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24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4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4"/>
          <p:cNvSpPr/>
          <p:nvPr/>
        </p:nvSpPr>
        <p:spPr>
          <a:xfrm rot="5400000" flipH="1">
            <a:off x="8893650" y="2429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24"/>
          <p:cNvSpPr/>
          <p:nvPr/>
        </p:nvSpPr>
        <p:spPr>
          <a:xfrm>
            <a:off x="1894825" y="0"/>
            <a:ext cx="318000" cy="318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4"/>
          <p:cNvSpPr/>
          <p:nvPr/>
        </p:nvSpPr>
        <p:spPr>
          <a:xfrm>
            <a:off x="460900" y="687850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5"/>
          <p:cNvSpPr/>
          <p:nvPr/>
        </p:nvSpPr>
        <p:spPr>
          <a:xfrm flipH="1">
            <a:off x="6387089" y="15440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2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61" name="Google Shape;1361;p2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" name="Google Shape;1364;p2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65" name="Google Shape;1365;p2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71" name="Google Shape;1371;p2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2" name="Google Shape;1372;p25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3" name="Google Shape;1373;p25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4" name="Google Shape;1374;p25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5" name="Google Shape;1375;p25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6" name="Google Shape;1376;p25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7" name="Google Shape;1377;p25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8" name="Google Shape;1378;p2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9" name="Google Shape;1379;p25"/>
          <p:cNvSpPr/>
          <p:nvPr/>
        </p:nvSpPr>
        <p:spPr>
          <a:xfrm>
            <a:off x="-1278200" y="396272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/>
          <p:nvPr/>
        </p:nvSpPr>
        <p:spPr>
          <a:xfrm>
            <a:off x="115725" y="3641150"/>
            <a:ext cx="182700" cy="183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309725" y="3231575"/>
            <a:ext cx="120000" cy="12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5"/>
          <p:cNvSpPr/>
          <p:nvPr/>
        </p:nvSpPr>
        <p:spPr>
          <a:xfrm>
            <a:off x="1198375" y="174000"/>
            <a:ext cx="120000" cy="1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5"/>
          <p:cNvSpPr/>
          <p:nvPr/>
        </p:nvSpPr>
        <p:spPr>
          <a:xfrm>
            <a:off x="2798575" y="97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/>
          <p:nvPr/>
        </p:nvSpPr>
        <p:spPr>
          <a:xfrm>
            <a:off x="6227575" y="121875"/>
            <a:ext cx="67500" cy="6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5"/>
          <p:cNvSpPr/>
          <p:nvPr/>
        </p:nvSpPr>
        <p:spPr>
          <a:xfrm>
            <a:off x="6988350" y="161150"/>
            <a:ext cx="40500" cy="4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5"/>
          <p:cNvSpPr/>
          <p:nvPr/>
        </p:nvSpPr>
        <p:spPr>
          <a:xfrm>
            <a:off x="8914825" y="1193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7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27"/>
          <p:cNvSpPr/>
          <p:nvPr/>
        </p:nvSpPr>
        <p:spPr>
          <a:xfrm>
            <a:off x="-1361200" y="-16090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27"/>
          <p:cNvSpPr/>
          <p:nvPr/>
        </p:nvSpPr>
        <p:spPr>
          <a:xfrm rot="10800000" flipH="1">
            <a:off x="7041264" y="-25665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7"/>
          <p:cNvSpPr/>
          <p:nvPr/>
        </p:nvSpPr>
        <p:spPr>
          <a:xfrm rot="10800000" flipH="1">
            <a:off x="-63986" y="12320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25" name="Google Shape;1425;p2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2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29" name="Google Shape;1429;p2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5" name="Google Shape;1435;p2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6" name="Google Shape;1436;p27"/>
          <p:cNvSpPr txBox="1">
            <a:spLocks noGrp="1"/>
          </p:cNvSpPr>
          <p:nvPr>
            <p:ph type="subTitle" idx="1"/>
          </p:nvPr>
        </p:nvSpPr>
        <p:spPr>
          <a:xfrm>
            <a:off x="1596338" y="1601106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37" name="Google Shape;1437;p27"/>
          <p:cNvSpPr txBox="1">
            <a:spLocks noGrp="1"/>
          </p:cNvSpPr>
          <p:nvPr>
            <p:ph type="subTitle" idx="2"/>
          </p:nvPr>
        </p:nvSpPr>
        <p:spPr>
          <a:xfrm>
            <a:off x="1340138" y="19422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27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9" name="Google Shape;1439;p27"/>
          <p:cNvSpPr txBox="1">
            <a:spLocks noGrp="1"/>
          </p:cNvSpPr>
          <p:nvPr>
            <p:ph type="subTitle" idx="3"/>
          </p:nvPr>
        </p:nvSpPr>
        <p:spPr>
          <a:xfrm>
            <a:off x="1596338" y="33536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0" name="Google Shape;1440;p27"/>
          <p:cNvSpPr txBox="1">
            <a:spLocks noGrp="1"/>
          </p:cNvSpPr>
          <p:nvPr>
            <p:ph type="subTitle" idx="4"/>
          </p:nvPr>
        </p:nvSpPr>
        <p:spPr>
          <a:xfrm>
            <a:off x="1340138" y="36948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7"/>
          <p:cNvSpPr txBox="1">
            <a:spLocks noGrp="1"/>
          </p:cNvSpPr>
          <p:nvPr>
            <p:ph type="subTitle" idx="5"/>
          </p:nvPr>
        </p:nvSpPr>
        <p:spPr>
          <a:xfrm>
            <a:off x="6112163" y="16010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2" name="Google Shape;1442;p27"/>
          <p:cNvSpPr txBox="1">
            <a:spLocks noGrp="1"/>
          </p:cNvSpPr>
          <p:nvPr>
            <p:ph type="subTitle" idx="6"/>
          </p:nvPr>
        </p:nvSpPr>
        <p:spPr>
          <a:xfrm>
            <a:off x="6112163" y="19422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27"/>
          <p:cNvSpPr txBox="1">
            <a:spLocks noGrp="1"/>
          </p:cNvSpPr>
          <p:nvPr>
            <p:ph type="subTitle" idx="7"/>
          </p:nvPr>
        </p:nvSpPr>
        <p:spPr>
          <a:xfrm>
            <a:off x="6112163" y="33536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4" name="Google Shape;1444;p27"/>
          <p:cNvSpPr txBox="1">
            <a:spLocks noGrp="1"/>
          </p:cNvSpPr>
          <p:nvPr>
            <p:ph type="subTitle" idx="8"/>
          </p:nvPr>
        </p:nvSpPr>
        <p:spPr>
          <a:xfrm>
            <a:off x="6112163" y="36948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27"/>
          <p:cNvSpPr/>
          <p:nvPr/>
        </p:nvSpPr>
        <p:spPr>
          <a:xfrm>
            <a:off x="1659425" y="78525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7"/>
          <p:cNvSpPr/>
          <p:nvPr/>
        </p:nvSpPr>
        <p:spPr>
          <a:xfrm>
            <a:off x="128050" y="1372500"/>
            <a:ext cx="135000" cy="13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27"/>
          <p:cNvSpPr/>
          <p:nvPr/>
        </p:nvSpPr>
        <p:spPr>
          <a:xfrm>
            <a:off x="356650" y="15249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27"/>
          <p:cNvSpPr/>
          <p:nvPr/>
        </p:nvSpPr>
        <p:spPr>
          <a:xfrm>
            <a:off x="2040425" y="7852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27"/>
          <p:cNvSpPr/>
          <p:nvPr/>
        </p:nvSpPr>
        <p:spPr>
          <a:xfrm>
            <a:off x="4555025" y="154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27"/>
          <p:cNvSpPr/>
          <p:nvPr/>
        </p:nvSpPr>
        <p:spPr>
          <a:xfrm>
            <a:off x="5469425" y="785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27"/>
          <p:cNvSpPr/>
          <p:nvPr/>
        </p:nvSpPr>
        <p:spPr>
          <a:xfrm>
            <a:off x="7603025" y="230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27"/>
          <p:cNvSpPr/>
          <p:nvPr/>
        </p:nvSpPr>
        <p:spPr>
          <a:xfrm>
            <a:off x="2878625" y="190600"/>
            <a:ext cx="55500" cy="5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0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30"/>
          <p:cNvSpPr/>
          <p:nvPr/>
        </p:nvSpPr>
        <p:spPr>
          <a:xfrm>
            <a:off x="3154950" y="926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3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25" name="Google Shape;1525;p3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3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29" name="Google Shape;1529;p3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35" name="Google Shape;1535;p3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36" name="Google Shape;1536;p30"/>
          <p:cNvSpPr txBox="1">
            <a:spLocks noGrp="1"/>
          </p:cNvSpPr>
          <p:nvPr>
            <p:ph type="subTitle" idx="1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37" name="Google Shape;1537;p30"/>
          <p:cNvSpPr txBox="1">
            <a:spLocks noGrp="1"/>
          </p:cNvSpPr>
          <p:nvPr>
            <p:ph type="subTitle" idx="2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30"/>
          <p:cNvSpPr txBox="1">
            <a:spLocks noGrp="1"/>
          </p:cNvSpPr>
          <p:nvPr>
            <p:ph type="subTitle" idx="3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39" name="Google Shape;1539;p30"/>
          <p:cNvSpPr txBox="1">
            <a:spLocks noGrp="1"/>
          </p:cNvSpPr>
          <p:nvPr>
            <p:ph type="subTitle" idx="4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30"/>
          <p:cNvSpPr txBox="1">
            <a:spLocks noGrp="1"/>
          </p:cNvSpPr>
          <p:nvPr>
            <p:ph type="subTitle" idx="5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1" name="Google Shape;1541;p30"/>
          <p:cNvSpPr txBox="1">
            <a:spLocks noGrp="1"/>
          </p:cNvSpPr>
          <p:nvPr>
            <p:ph type="subTitle" idx="6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30"/>
          <p:cNvSpPr txBox="1">
            <a:spLocks noGrp="1"/>
          </p:cNvSpPr>
          <p:nvPr>
            <p:ph type="subTitle" idx="7"/>
          </p:nvPr>
        </p:nvSpPr>
        <p:spPr>
          <a:xfrm>
            <a:off x="1268322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3" name="Google Shape;1543;p30"/>
          <p:cNvSpPr txBox="1">
            <a:spLocks noGrp="1"/>
          </p:cNvSpPr>
          <p:nvPr>
            <p:ph type="subTitle" idx="8"/>
          </p:nvPr>
        </p:nvSpPr>
        <p:spPr>
          <a:xfrm>
            <a:off x="1102572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30"/>
          <p:cNvSpPr txBox="1">
            <a:spLocks noGrp="1"/>
          </p:cNvSpPr>
          <p:nvPr>
            <p:ph type="subTitle" idx="9"/>
          </p:nvPr>
        </p:nvSpPr>
        <p:spPr>
          <a:xfrm>
            <a:off x="3840547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5" name="Google Shape;1545;p30"/>
          <p:cNvSpPr txBox="1">
            <a:spLocks noGrp="1"/>
          </p:cNvSpPr>
          <p:nvPr>
            <p:ph type="subTitle" idx="13"/>
          </p:nvPr>
        </p:nvSpPr>
        <p:spPr>
          <a:xfrm>
            <a:off x="3674797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30"/>
          <p:cNvSpPr txBox="1">
            <a:spLocks noGrp="1"/>
          </p:cNvSpPr>
          <p:nvPr>
            <p:ph type="subTitle" idx="14"/>
          </p:nvPr>
        </p:nvSpPr>
        <p:spPr>
          <a:xfrm>
            <a:off x="6412578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7" name="Google Shape;1547;p30"/>
          <p:cNvSpPr txBox="1">
            <a:spLocks noGrp="1"/>
          </p:cNvSpPr>
          <p:nvPr>
            <p:ph type="subTitle" idx="15"/>
          </p:nvPr>
        </p:nvSpPr>
        <p:spPr>
          <a:xfrm>
            <a:off x="6246828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3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9" name="Google Shape;1549;p30"/>
          <p:cNvSpPr/>
          <p:nvPr/>
        </p:nvSpPr>
        <p:spPr>
          <a:xfrm flipH="1">
            <a:off x="-2080611" y="-17052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30"/>
          <p:cNvSpPr/>
          <p:nvPr/>
        </p:nvSpPr>
        <p:spPr>
          <a:xfrm>
            <a:off x="8818839" y="4511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0"/>
          <p:cNvSpPr/>
          <p:nvPr/>
        </p:nvSpPr>
        <p:spPr>
          <a:xfrm>
            <a:off x="3493600" y="1343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0"/>
          <p:cNvSpPr/>
          <p:nvPr/>
        </p:nvSpPr>
        <p:spPr>
          <a:xfrm flipH="1">
            <a:off x="6154425" y="134375"/>
            <a:ext cx="92400" cy="92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0"/>
          <p:cNvSpPr/>
          <p:nvPr/>
        </p:nvSpPr>
        <p:spPr>
          <a:xfrm flipH="1">
            <a:off x="5621025" y="1217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30"/>
          <p:cNvSpPr/>
          <p:nvPr/>
        </p:nvSpPr>
        <p:spPr>
          <a:xfrm flipH="1">
            <a:off x="7678425" y="1217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0"/>
          <p:cNvSpPr/>
          <p:nvPr/>
        </p:nvSpPr>
        <p:spPr>
          <a:xfrm flipH="1">
            <a:off x="1764250" y="178775"/>
            <a:ext cx="92400" cy="9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30"/>
          <p:cNvSpPr/>
          <p:nvPr/>
        </p:nvSpPr>
        <p:spPr>
          <a:xfrm flipH="1">
            <a:off x="2221450" y="899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30"/>
          <p:cNvSpPr/>
          <p:nvPr/>
        </p:nvSpPr>
        <p:spPr>
          <a:xfrm flipH="1">
            <a:off x="2831025" y="20670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30"/>
          <p:cNvSpPr/>
          <p:nvPr/>
        </p:nvSpPr>
        <p:spPr>
          <a:xfrm flipH="1">
            <a:off x="372000" y="203855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30"/>
          <p:cNvSpPr/>
          <p:nvPr/>
        </p:nvSpPr>
        <p:spPr>
          <a:xfrm flipH="1">
            <a:off x="101950" y="2412900"/>
            <a:ext cx="132000" cy="1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32"/>
          <p:cNvSpPr/>
          <p:nvPr/>
        </p:nvSpPr>
        <p:spPr>
          <a:xfrm>
            <a:off x="6911675" y="1612900"/>
            <a:ext cx="2133300" cy="213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32"/>
          <p:cNvSpPr/>
          <p:nvPr/>
        </p:nvSpPr>
        <p:spPr>
          <a:xfrm>
            <a:off x="77314" y="-22684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2"/>
          <p:cNvSpPr/>
          <p:nvPr/>
        </p:nvSpPr>
        <p:spPr>
          <a:xfrm flipH="1">
            <a:off x="6177039" y="1913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8" name="Google Shape;1588;p3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89" name="Google Shape;1589;p3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2" name="Google Shape;1592;p3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99" name="Google Shape;1599;p3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0" name="Google Shape;1600;p32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1601" name="Google Shape;1601;p32"/>
          <p:cNvSpPr/>
          <p:nvPr/>
        </p:nvSpPr>
        <p:spPr>
          <a:xfrm>
            <a:off x="8286550" y="4307650"/>
            <a:ext cx="754200" cy="75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2"/>
          <p:cNvSpPr/>
          <p:nvPr/>
        </p:nvSpPr>
        <p:spPr>
          <a:xfrm>
            <a:off x="8835700" y="3833400"/>
            <a:ext cx="165600" cy="165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32"/>
          <p:cNvSpPr/>
          <p:nvPr/>
        </p:nvSpPr>
        <p:spPr>
          <a:xfrm>
            <a:off x="8879375" y="33084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2"/>
          <p:cNvSpPr/>
          <p:nvPr/>
        </p:nvSpPr>
        <p:spPr>
          <a:xfrm flipH="1">
            <a:off x="198300" y="3417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2"/>
          <p:cNvSpPr/>
          <p:nvPr/>
        </p:nvSpPr>
        <p:spPr>
          <a:xfrm flipH="1">
            <a:off x="198175" y="38342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2"/>
          <p:cNvSpPr/>
          <p:nvPr/>
        </p:nvSpPr>
        <p:spPr>
          <a:xfrm flipH="1">
            <a:off x="162775" y="25388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2"/>
          <p:cNvSpPr/>
          <p:nvPr/>
        </p:nvSpPr>
        <p:spPr>
          <a:xfrm rot="5400000" flipH="1">
            <a:off x="4303364" y="16333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32"/>
          <p:cNvSpPr/>
          <p:nvPr/>
        </p:nvSpPr>
        <p:spPr>
          <a:xfrm rot="5400000" flipH="1">
            <a:off x="4043768" y="163325"/>
            <a:ext cx="75000" cy="7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32"/>
          <p:cNvSpPr/>
          <p:nvPr/>
        </p:nvSpPr>
        <p:spPr>
          <a:xfrm rot="5400000" flipH="1">
            <a:off x="4802375" y="14316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32"/>
          <p:cNvSpPr/>
          <p:nvPr/>
        </p:nvSpPr>
        <p:spPr>
          <a:xfrm flipH="1">
            <a:off x="8700950" y="9477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3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3"/>
          <p:cNvSpPr/>
          <p:nvPr/>
        </p:nvSpPr>
        <p:spPr>
          <a:xfrm>
            <a:off x="4565225" y="129900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33"/>
          <p:cNvSpPr/>
          <p:nvPr/>
        </p:nvSpPr>
        <p:spPr>
          <a:xfrm flipH="1">
            <a:off x="5480464" y="73033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33"/>
          <p:cNvSpPr/>
          <p:nvPr/>
        </p:nvSpPr>
        <p:spPr>
          <a:xfrm>
            <a:off x="602614" y="73033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33"/>
          <p:cNvSpPr/>
          <p:nvPr/>
        </p:nvSpPr>
        <p:spPr>
          <a:xfrm>
            <a:off x="1654446" y="550350"/>
            <a:ext cx="6113100" cy="438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33"/>
          <p:cNvSpPr/>
          <p:nvPr/>
        </p:nvSpPr>
        <p:spPr>
          <a:xfrm>
            <a:off x="1581793" y="468050"/>
            <a:ext cx="6113100" cy="4387800"/>
          </a:xfrm>
          <a:prstGeom prst="rect">
            <a:avLst/>
          </a:prstGeom>
          <a:gradFill>
            <a:gsLst>
              <a:gs pos="0">
                <a:srgbClr val="EFB5F9"/>
              </a:gs>
              <a:gs pos="100000">
                <a:srgbClr val="B4D2F8"/>
              </a:gs>
            </a:gsLst>
            <a:lin ang="5400012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33"/>
          <p:cNvSpPr/>
          <p:nvPr/>
        </p:nvSpPr>
        <p:spPr>
          <a:xfrm>
            <a:off x="1515450" y="377850"/>
            <a:ext cx="6113100" cy="438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33"/>
          <p:cNvGrpSpPr/>
          <p:nvPr/>
        </p:nvGrpSpPr>
        <p:grpSpPr>
          <a:xfrm>
            <a:off x="6712554" y="684129"/>
            <a:ext cx="751827" cy="231823"/>
            <a:chOff x="7626954" y="599598"/>
            <a:chExt cx="751827" cy="231823"/>
          </a:xfrm>
        </p:grpSpPr>
        <p:sp>
          <p:nvSpPr>
            <p:cNvPr id="1620" name="Google Shape;1620;p33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6" name="Google Shape;1626;p33"/>
          <p:cNvCxnSpPr/>
          <p:nvPr/>
        </p:nvCxnSpPr>
        <p:spPr>
          <a:xfrm>
            <a:off x="1528100" y="1070000"/>
            <a:ext cx="6094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2642550" y="2197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title"/>
          </p:nvPr>
        </p:nvSpPr>
        <p:spPr>
          <a:xfrm>
            <a:off x="2642550" y="13205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9" name="Google Shape;1629;p33"/>
          <p:cNvSpPr txBox="1"/>
          <p:nvPr/>
        </p:nvSpPr>
        <p:spPr>
          <a:xfrm>
            <a:off x="1611900" y="3598750"/>
            <a:ext cx="5920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0" name="Google Shape;1630;p33"/>
          <p:cNvSpPr/>
          <p:nvPr/>
        </p:nvSpPr>
        <p:spPr>
          <a:xfrm flipH="1">
            <a:off x="8719756" y="91192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33"/>
          <p:cNvSpPr/>
          <p:nvPr/>
        </p:nvSpPr>
        <p:spPr>
          <a:xfrm flipH="1">
            <a:off x="8719750" y="122214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33"/>
          <p:cNvSpPr/>
          <p:nvPr/>
        </p:nvSpPr>
        <p:spPr>
          <a:xfrm flipH="1">
            <a:off x="8693298" y="25734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"/>
          <p:cNvSpPr/>
          <p:nvPr/>
        </p:nvSpPr>
        <p:spPr>
          <a:xfrm flipH="1">
            <a:off x="6370464" y="7403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34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34"/>
          <p:cNvSpPr/>
          <p:nvPr/>
        </p:nvSpPr>
        <p:spPr>
          <a:xfrm>
            <a:off x="-11" y="-8149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4"/>
          <p:cNvSpPr/>
          <p:nvPr/>
        </p:nvSpPr>
        <p:spPr>
          <a:xfrm>
            <a:off x="2642550" y="125638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3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39" name="Google Shape;1639;p3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2" name="Google Shape;1642;p3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43" name="Google Shape;1643;p3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9" name="Google Shape;1649;p3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50" name="Google Shape;1650;p34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34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34"/>
          <p:cNvSpPr/>
          <p:nvPr/>
        </p:nvSpPr>
        <p:spPr>
          <a:xfrm rot="5400000" flipH="1">
            <a:off x="2957685" y="2039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34"/>
          <p:cNvSpPr/>
          <p:nvPr/>
        </p:nvSpPr>
        <p:spPr>
          <a:xfrm rot="5400000" flipH="1">
            <a:off x="2617165" y="2039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34"/>
          <p:cNvSpPr/>
          <p:nvPr/>
        </p:nvSpPr>
        <p:spPr>
          <a:xfrm rot="5400000" flipH="1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4"/>
          <p:cNvSpPr/>
          <p:nvPr/>
        </p:nvSpPr>
        <p:spPr>
          <a:xfrm rot="5400000" flipH="1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46" name="Google Shape;146;p3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272" name="Google Shape;272;p3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3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2" name="Google Shape;282;p3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" name="Google Shape;283;p3"/>
          <p:cNvSpPr txBox="1">
            <a:spLocks noGrp="1"/>
          </p:cNvSpPr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3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35"/>
          <p:cNvSpPr/>
          <p:nvPr/>
        </p:nvSpPr>
        <p:spPr>
          <a:xfrm>
            <a:off x="-2048775" y="-2214187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35"/>
          <p:cNvSpPr/>
          <p:nvPr/>
        </p:nvSpPr>
        <p:spPr>
          <a:xfrm rot="-2077967" flipH="1">
            <a:off x="6317628" y="1607727"/>
            <a:ext cx="2793652" cy="3682610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3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61" name="Google Shape;1661;p3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4" name="Google Shape;1664;p3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65" name="Google Shape;1665;p3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1" name="Google Shape;1671;p3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2" name="Google Shape;1672;p35"/>
          <p:cNvSpPr/>
          <p:nvPr/>
        </p:nvSpPr>
        <p:spPr>
          <a:xfrm rot="-2077967" flipH="1">
            <a:off x="-2464947" y="-749698"/>
            <a:ext cx="2793652" cy="3682610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35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35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5"/>
          <p:cNvSpPr/>
          <p:nvPr/>
        </p:nvSpPr>
        <p:spPr>
          <a:xfrm rot="5400000" flipH="1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35"/>
          <p:cNvSpPr/>
          <p:nvPr/>
        </p:nvSpPr>
        <p:spPr>
          <a:xfrm rot="5400000" flipH="1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35"/>
          <p:cNvSpPr/>
          <p:nvPr/>
        </p:nvSpPr>
        <p:spPr>
          <a:xfrm rot="5400000" flipH="1">
            <a:off x="5443404" y="2109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35"/>
          <p:cNvSpPr/>
          <p:nvPr/>
        </p:nvSpPr>
        <p:spPr>
          <a:xfrm rot="5400000" flipH="1">
            <a:off x="5207722" y="21090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35"/>
          <p:cNvSpPr/>
          <p:nvPr/>
        </p:nvSpPr>
        <p:spPr>
          <a:xfrm rot="5400000" flipH="1">
            <a:off x="6053004" y="585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35"/>
          <p:cNvSpPr/>
          <p:nvPr/>
        </p:nvSpPr>
        <p:spPr>
          <a:xfrm rot="5400000" flipH="1">
            <a:off x="2978040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35"/>
          <p:cNvSpPr/>
          <p:nvPr/>
        </p:nvSpPr>
        <p:spPr>
          <a:xfrm rot="5400000" flipH="1">
            <a:off x="8728065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5"/>
          <p:cNvSpPr/>
          <p:nvPr/>
        </p:nvSpPr>
        <p:spPr>
          <a:xfrm flipH="1">
            <a:off x="8978875" y="3839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35"/>
          <p:cNvSpPr/>
          <p:nvPr/>
        </p:nvSpPr>
        <p:spPr>
          <a:xfrm flipH="1">
            <a:off x="8875700" y="22407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35"/>
          <p:cNvSpPr/>
          <p:nvPr/>
        </p:nvSpPr>
        <p:spPr>
          <a:xfrm>
            <a:off x="1902100" y="12"/>
            <a:ext cx="301500" cy="30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35"/>
          <p:cNvSpPr/>
          <p:nvPr/>
        </p:nvSpPr>
        <p:spPr>
          <a:xfrm>
            <a:off x="2295550" y="59281"/>
            <a:ext cx="151800" cy="151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300" name="Google Shape;300;p4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flipH="1">
            <a:off x="6356089" y="1153155"/>
            <a:ext cx="2793827" cy="3682841"/>
            <a:chOff x="1822925" y="238125"/>
            <a:chExt cx="3974150" cy="5238750"/>
          </a:xfrm>
        </p:grpSpPr>
        <p:sp>
          <p:nvSpPr>
            <p:cNvPr id="423" name="Google Shape;423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4"/>
          <p:cNvGrpSpPr/>
          <p:nvPr/>
        </p:nvGrpSpPr>
        <p:grpSpPr>
          <a:xfrm>
            <a:off x="31489" y="1153155"/>
            <a:ext cx="2793827" cy="3682841"/>
            <a:chOff x="1822925" y="238125"/>
            <a:chExt cx="3974150" cy="5238750"/>
          </a:xfrm>
        </p:grpSpPr>
        <p:sp>
          <p:nvSpPr>
            <p:cNvPr id="426" name="Google Shape;426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4"/>
          <p:cNvSpPr/>
          <p:nvPr/>
        </p:nvSpPr>
        <p:spPr>
          <a:xfrm>
            <a:off x="3154950" y="169562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30" name="Google Shape;430;p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1" name="Google Shape;441;p4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"/>
          <p:cNvSpPr txBox="1">
            <a:spLocks noGrp="1"/>
          </p:cNvSpPr>
          <p:nvPr>
            <p:ph type="body" idx="1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3" name="Google Shape;443;p4"/>
          <p:cNvSpPr/>
          <p:nvPr/>
        </p:nvSpPr>
        <p:spPr>
          <a:xfrm>
            <a:off x="-791498" y="-81966"/>
            <a:ext cx="1242959" cy="1242920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"/>
          <p:cNvSpPr/>
          <p:nvPr/>
        </p:nvSpPr>
        <p:spPr>
          <a:xfrm>
            <a:off x="8430725" y="4561150"/>
            <a:ext cx="621600" cy="621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"/>
          <p:cNvSpPr/>
          <p:nvPr/>
        </p:nvSpPr>
        <p:spPr>
          <a:xfrm flipH="1">
            <a:off x="8925875" y="365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"/>
          <p:cNvSpPr/>
          <p:nvPr/>
        </p:nvSpPr>
        <p:spPr>
          <a:xfrm flipH="1">
            <a:off x="1013075" y="1733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"/>
          <p:cNvSpPr/>
          <p:nvPr/>
        </p:nvSpPr>
        <p:spPr>
          <a:xfrm>
            <a:off x="8155850" y="47356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"/>
          <p:cNvSpPr/>
          <p:nvPr/>
        </p:nvSpPr>
        <p:spPr>
          <a:xfrm>
            <a:off x="8925875" y="4418049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"/>
          <p:cNvSpPr/>
          <p:nvPr/>
        </p:nvSpPr>
        <p:spPr>
          <a:xfrm>
            <a:off x="302725" y="47935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"/>
          <p:cNvSpPr/>
          <p:nvPr/>
        </p:nvSpPr>
        <p:spPr>
          <a:xfrm flipH="1">
            <a:off x="100225" y="42155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/>
          <p:nvPr/>
        </p:nvSpPr>
        <p:spPr>
          <a:xfrm flipH="1">
            <a:off x="6426364" y="9324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"/>
          <p:cNvSpPr/>
          <p:nvPr/>
        </p:nvSpPr>
        <p:spPr>
          <a:xfrm>
            <a:off x="7790625" y="-1581887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58" name="Google Shape;458;p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" name="Google Shape;461;p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62" name="Google Shape;462;p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8" name="Google Shape;468;p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9" name="Google Shape;469;p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1"/>
          </p:nvPr>
        </p:nvSpPr>
        <p:spPr>
          <a:xfrm>
            <a:off x="1353375" y="2627376"/>
            <a:ext cx="257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2"/>
          </p:nvPr>
        </p:nvSpPr>
        <p:spPr>
          <a:xfrm>
            <a:off x="5213625" y="2627376"/>
            <a:ext cx="2575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3"/>
          </p:nvPr>
        </p:nvSpPr>
        <p:spPr>
          <a:xfrm>
            <a:off x="1354875" y="3094561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5"/>
          <p:cNvSpPr txBox="1">
            <a:spLocks noGrp="1"/>
          </p:cNvSpPr>
          <p:nvPr>
            <p:ph type="subTitle" idx="4"/>
          </p:nvPr>
        </p:nvSpPr>
        <p:spPr>
          <a:xfrm>
            <a:off x="5212125" y="3096936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140125" y="408115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"/>
          <p:cNvSpPr/>
          <p:nvPr/>
        </p:nvSpPr>
        <p:spPr>
          <a:xfrm flipH="1">
            <a:off x="8879975" y="394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"/>
          <p:cNvSpPr/>
          <p:nvPr/>
        </p:nvSpPr>
        <p:spPr>
          <a:xfrm>
            <a:off x="-844643" y="-84030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"/>
          <p:cNvSpPr/>
          <p:nvPr/>
        </p:nvSpPr>
        <p:spPr>
          <a:xfrm flipH="1">
            <a:off x="251075" y="1163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"/>
          <p:cNvSpPr/>
          <p:nvPr/>
        </p:nvSpPr>
        <p:spPr>
          <a:xfrm flipH="1">
            <a:off x="51920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"/>
          <p:cNvSpPr/>
          <p:nvPr/>
        </p:nvSpPr>
        <p:spPr>
          <a:xfrm flipH="1">
            <a:off x="30584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07" name="Google Shape;507;p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7" name="Google Shape;517;p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7"/>
          <p:cNvSpPr txBox="1">
            <a:spLocks noGrp="1"/>
          </p:cNvSpPr>
          <p:nvPr>
            <p:ph type="title"/>
          </p:nvPr>
        </p:nvSpPr>
        <p:spPr>
          <a:xfrm>
            <a:off x="2057400" y="1924063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9" name="Google Shape;519;p7"/>
          <p:cNvSpPr txBox="1">
            <a:spLocks noGrp="1"/>
          </p:cNvSpPr>
          <p:nvPr>
            <p:ph type="subTitle" idx="1"/>
          </p:nvPr>
        </p:nvSpPr>
        <p:spPr>
          <a:xfrm>
            <a:off x="2057400" y="2579237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7"/>
          <p:cNvSpPr/>
          <p:nvPr/>
        </p:nvSpPr>
        <p:spPr>
          <a:xfrm>
            <a:off x="228600" y="956847"/>
            <a:ext cx="138600" cy="13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"/>
          <p:cNvSpPr/>
          <p:nvPr/>
        </p:nvSpPr>
        <p:spPr>
          <a:xfrm>
            <a:off x="228600" y="441700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"/>
          <p:cNvSpPr/>
          <p:nvPr/>
        </p:nvSpPr>
        <p:spPr>
          <a:xfrm>
            <a:off x="228600" y="2110206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-1488200" y="3697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"/>
          <p:cNvSpPr/>
          <p:nvPr/>
        </p:nvSpPr>
        <p:spPr>
          <a:xfrm>
            <a:off x="8026407" y="-6117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3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3"/>
          <p:cNvSpPr/>
          <p:nvPr/>
        </p:nvSpPr>
        <p:spPr>
          <a:xfrm>
            <a:off x="21839" y="-1270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1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759" name="Google Shape;759;p1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1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763" name="Google Shape;763;p1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69" name="Google Shape;769;p1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0" name="Google Shape;770;p13"/>
          <p:cNvSpPr txBox="1">
            <a:spLocks noGrp="1"/>
          </p:cNvSpPr>
          <p:nvPr>
            <p:ph type="subTitle" idx="1"/>
          </p:nvPr>
        </p:nvSpPr>
        <p:spPr>
          <a:xfrm>
            <a:off x="1870788" y="1497328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3"/>
          <p:cNvSpPr txBox="1">
            <a:spLocks noGrp="1"/>
          </p:cNvSpPr>
          <p:nvPr>
            <p:ph type="subTitle" idx="2"/>
          </p:nvPr>
        </p:nvSpPr>
        <p:spPr>
          <a:xfrm>
            <a:off x="1870788" y="186523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3"/>
          <p:cNvSpPr txBox="1">
            <a:spLocks noGrp="1"/>
          </p:cNvSpPr>
          <p:nvPr>
            <p:ph type="subTitle" idx="3"/>
          </p:nvPr>
        </p:nvSpPr>
        <p:spPr>
          <a:xfrm>
            <a:off x="1870788" y="3184237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4"/>
          </p:nvPr>
        </p:nvSpPr>
        <p:spPr>
          <a:xfrm>
            <a:off x="1870788" y="3548672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title" hasCustomPrompt="1"/>
          </p:nvPr>
        </p:nvSpPr>
        <p:spPr>
          <a:xfrm>
            <a:off x="927586" y="1716525"/>
            <a:ext cx="894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5" name="Google Shape;775;p13"/>
          <p:cNvSpPr txBox="1">
            <a:spLocks noGrp="1"/>
          </p:cNvSpPr>
          <p:nvPr>
            <p:ph type="title" idx="5" hasCustomPrompt="1"/>
          </p:nvPr>
        </p:nvSpPr>
        <p:spPr>
          <a:xfrm>
            <a:off x="977236" y="3421344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6" name="Google Shape;776;p13"/>
          <p:cNvSpPr txBox="1">
            <a:spLocks noGrp="1"/>
          </p:cNvSpPr>
          <p:nvPr>
            <p:ph type="title" idx="6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subTitle" idx="7"/>
          </p:nvPr>
        </p:nvSpPr>
        <p:spPr>
          <a:xfrm>
            <a:off x="5686221" y="1497325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13"/>
          <p:cNvSpPr txBox="1">
            <a:spLocks noGrp="1"/>
          </p:cNvSpPr>
          <p:nvPr>
            <p:ph type="subTitle" idx="8"/>
          </p:nvPr>
        </p:nvSpPr>
        <p:spPr>
          <a:xfrm>
            <a:off x="5686221" y="186523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3"/>
          <p:cNvSpPr txBox="1">
            <a:spLocks noGrp="1"/>
          </p:cNvSpPr>
          <p:nvPr>
            <p:ph type="subTitle" idx="9"/>
          </p:nvPr>
        </p:nvSpPr>
        <p:spPr>
          <a:xfrm>
            <a:off x="5686221" y="3184225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3"/>
          <p:cNvSpPr txBox="1">
            <a:spLocks noGrp="1"/>
          </p:cNvSpPr>
          <p:nvPr>
            <p:ph type="subTitle" idx="13"/>
          </p:nvPr>
        </p:nvSpPr>
        <p:spPr>
          <a:xfrm>
            <a:off x="5686221" y="3548672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907" y="1734075"/>
            <a:ext cx="8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2" name="Google Shape;7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8857" y="3421344"/>
            <a:ext cx="89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3" name="Google Shape;783;p13"/>
          <p:cNvSpPr/>
          <p:nvPr/>
        </p:nvSpPr>
        <p:spPr>
          <a:xfrm>
            <a:off x="3154925" y="-25352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3"/>
          <p:cNvSpPr/>
          <p:nvPr/>
        </p:nvSpPr>
        <p:spPr>
          <a:xfrm flipH="1">
            <a:off x="163075" y="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3"/>
          <p:cNvSpPr/>
          <p:nvPr/>
        </p:nvSpPr>
        <p:spPr>
          <a:xfrm flipH="1">
            <a:off x="8753050" y="20286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3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1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793" name="Google Shape;793;p14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4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4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4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4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19" name="Google Shape;919;p14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14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29" name="Google Shape;929;p14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0" name="Google Shape;930;p14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4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4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4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4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4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4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4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4"/>
          <p:cNvSpPr txBox="1">
            <a:spLocks noGrp="1"/>
          </p:cNvSpPr>
          <p:nvPr>
            <p:ph type="title"/>
          </p:nvPr>
        </p:nvSpPr>
        <p:spPr>
          <a:xfrm>
            <a:off x="1371600" y="31527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43" name="Google Shape;943;p14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"/>
          <p:cNvSpPr/>
          <p:nvPr/>
        </p:nvSpPr>
        <p:spPr>
          <a:xfrm>
            <a:off x="8407564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5"/>
          <p:cNvSpPr/>
          <p:nvPr/>
        </p:nvSpPr>
        <p:spPr>
          <a:xfrm flipH="1">
            <a:off x="-1975411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5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5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50" name="Google Shape;950;p15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3" name="Google Shape;953;p15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60" name="Google Shape;960;p15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1" name="Google Shape;961;p15"/>
          <p:cNvSpPr txBox="1">
            <a:spLocks noGrp="1"/>
          </p:cNvSpPr>
          <p:nvPr>
            <p:ph type="title"/>
          </p:nvPr>
        </p:nvSpPr>
        <p:spPr>
          <a:xfrm>
            <a:off x="2654222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2" name="Google Shape;962;p15"/>
          <p:cNvSpPr txBox="1">
            <a:spLocks noGrp="1"/>
          </p:cNvSpPr>
          <p:nvPr>
            <p:ph type="subTitle" idx="1"/>
          </p:nvPr>
        </p:nvSpPr>
        <p:spPr>
          <a:xfrm>
            <a:off x="2654222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5"/>
          <p:cNvSpPr txBox="1">
            <a:spLocks noGrp="1"/>
          </p:cNvSpPr>
          <p:nvPr>
            <p:ph type="title" idx="2" hasCustomPrompt="1"/>
          </p:nvPr>
        </p:nvSpPr>
        <p:spPr>
          <a:xfrm>
            <a:off x="1406728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4" name="Google Shape;964;p15"/>
          <p:cNvSpPr/>
          <p:nvPr/>
        </p:nvSpPr>
        <p:spPr>
          <a:xfrm flipH="1">
            <a:off x="8251550" y="41952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5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5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5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5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pace Mono"/>
              <a:buNone/>
              <a:defRPr sz="28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70" r:id="rId13"/>
    <p:sldLayoutId id="2147483671" r:id="rId14"/>
    <p:sldLayoutId id="2147483673" r:id="rId15"/>
    <p:sldLayoutId id="2147483676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bridgesampling/vignettes/bridgesampling_stan_ttest.html" TargetMode="External"/><Relationship Id="rId3" Type="http://schemas.openxmlformats.org/officeDocument/2006/relationships/hyperlink" Target="https://www.statlect.com/fundamentals-of-statistics/Markov-Chain-Monte-Carlo-diagnostics" TargetMode="External"/><Relationship Id="rId7" Type="http://schemas.openxmlformats.org/officeDocument/2006/relationships/hyperlink" Target="http://journals.sagepub.com/doi/10.1177/2515245918771304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fhw1j1Ru2i0" TargetMode="External"/><Relationship Id="rId5" Type="http://schemas.openxmlformats.org/officeDocument/2006/relationships/hyperlink" Target="https://jkkweb.sitehost.iu.edu/articles/Kruschke2013JEPG.pdf" TargetMode="External"/><Relationship Id="rId10" Type="http://schemas.openxmlformats.org/officeDocument/2006/relationships/hyperlink" Target="https://mc-stan.org/rstanarm/articles/priors.html" TargetMode="External"/><Relationship Id="rId4" Type="http://schemas.openxmlformats.org/officeDocument/2006/relationships/hyperlink" Target="https://cran.r-project.org/web/packages/BEST/vignettes/BEST.pdf" TargetMode="External"/><Relationship Id="rId9" Type="http://schemas.openxmlformats.org/officeDocument/2006/relationships/hyperlink" Target="https://mc-stan.org/rstanarm/articles/lm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jpg"/><Relationship Id="rId4" Type="http://schemas.openxmlformats.org/officeDocument/2006/relationships/image" Target="../media/image4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40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9" name="Google Shape;1699;p40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02" name="Google Shape;1702;p40"/>
          <p:cNvCxnSpPr/>
          <p:nvPr/>
        </p:nvCxnSpPr>
        <p:spPr>
          <a:xfrm>
            <a:off x="879800" y="3346450"/>
            <a:ext cx="7264500" cy="0"/>
          </a:xfrm>
          <a:prstGeom prst="straightConnector1">
            <a:avLst/>
          </a:prstGeom>
          <a:noFill/>
          <a:ln w="19050" cap="flat" cmpd="sng">
            <a:solidFill>
              <a:srgbClr val="6A0A9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3" name="Google Shape;1703;p40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704" name="Google Shape;1704;p40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40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V</a:t>
            </a:r>
            <a:endParaRPr dirty="0"/>
          </a:p>
        </p:txBody>
      </p:sp>
      <p:sp>
        <p:nvSpPr>
          <p:cNvPr id="1711" name="Google Shape;1711;p40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Bayesian statistics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Computing Bayes Theorem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985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D0A0-C93F-6848-AB3C-15446AAABB67}"/>
              </a:ext>
            </a:extLst>
          </p:cNvPr>
          <p:cNvSpPr txBox="1"/>
          <p:nvPr/>
        </p:nvSpPr>
        <p:spPr>
          <a:xfrm>
            <a:off x="907244" y="1417292"/>
            <a:ext cx="783259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https://www.statlect.com/fundamentals-of-statistics/Markov-Chain-Monte-Carlo-diagnostics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https://cran.r-project.org/web/packages/BEST/vignettes/BEST.pdf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https://jkkweb.sitehost.iu.edu/articles/Kruschke2013JEPG.pdf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https://www.youtube.com/watch?v=fhw1j1Ru2i0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http://journals.sagepub.com/doi/10.1177/2515245918771304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https://cran.r-project.org/web/packages/bridgesampling/vignettes/bridgesampling_stan_ttest.html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https://mc-stan.org/rstanarm/articles/lm.html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0"/>
              </a:rPr>
              <a:t>https://mc-stan.org/rstanarm/articles/priors.html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https://mc-</a:t>
            </a:r>
            <a:r>
              <a:rPr lang="en-US" dirty="0" err="1"/>
              <a:t>stan.org</a:t>
            </a:r>
            <a:r>
              <a:rPr lang="en-US" dirty="0"/>
              <a:t>/users/documentation/case-studies/</a:t>
            </a:r>
            <a:r>
              <a:rPr lang="en-US" dirty="0" err="1"/>
              <a:t>weakly_informative_shapes.html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9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1020164" y="13983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64" y="13983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r="-2652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879875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Suppose covid tests have a true positive rate of 0.9 and a true negative rate of 0.8 (see table)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Assuming a base rate of 0.02 of covid in the population, what is the probability that someone with covid has covid?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B412322-5CAD-0347-A5CA-8F4B6377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59428"/>
              </p:ext>
            </p:extLst>
          </p:nvPr>
        </p:nvGraphicFramePr>
        <p:xfrm>
          <a:off x="4858247" y="1236140"/>
          <a:ext cx="3120639" cy="14431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040213">
                  <a:extLst>
                    <a:ext uri="{9D8B030D-6E8A-4147-A177-3AD203B41FA5}">
                      <a16:colId xmlns:a16="http://schemas.microsoft.com/office/drawing/2014/main" val="946454331"/>
                    </a:ext>
                  </a:extLst>
                </a:gridCol>
                <a:gridCol w="1040213">
                  <a:extLst>
                    <a:ext uri="{9D8B030D-6E8A-4147-A177-3AD203B41FA5}">
                      <a16:colId xmlns:a16="http://schemas.microsoft.com/office/drawing/2014/main" val="2112706208"/>
                    </a:ext>
                  </a:extLst>
                </a:gridCol>
                <a:gridCol w="1040213">
                  <a:extLst>
                    <a:ext uri="{9D8B030D-6E8A-4147-A177-3AD203B41FA5}">
                      <a16:colId xmlns:a16="http://schemas.microsoft.com/office/drawing/2014/main" val="2354287538"/>
                    </a:ext>
                  </a:extLst>
                </a:gridCol>
              </a:tblGrid>
              <a:tr h="406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772830"/>
                  </a:ext>
                </a:extLst>
              </a:tr>
              <a:tr h="406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Tests 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47087"/>
                  </a:ext>
                </a:extLst>
              </a:tr>
              <a:tr h="406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4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57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1257504" y="1142630"/>
                <a:ext cx="6628991" cy="532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𝑃𝑜𝑠𝑖𝑡𝑖𝑣𝑒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𝑃𝑜𝑠𝑖𝑡𝑖𝑣𝑒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+ 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0.9∗0.02</m:t>
                    </m:r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0.98=0.214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0.214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04" y="1142630"/>
                <a:ext cx="6628991" cy="5326843"/>
              </a:xfrm>
              <a:prstGeom prst="rect">
                <a:avLst/>
              </a:prstGeo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0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94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Let’s see an example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44" y="2843059"/>
            <a:ext cx="834191" cy="1751801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97" y="2814762"/>
            <a:ext cx="1012760" cy="1751801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01" r="50566" b="20241"/>
          <a:stretch/>
        </p:blipFill>
        <p:spPr>
          <a:xfrm>
            <a:off x="5539101" y="2814762"/>
            <a:ext cx="1570730" cy="18860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9353E6-EECE-9F4D-ACEF-0E8B85FCAD52}"/>
              </a:ext>
            </a:extLst>
          </p:cNvPr>
          <p:cNvSpPr/>
          <p:nvPr/>
        </p:nvSpPr>
        <p:spPr>
          <a:xfrm>
            <a:off x="926326" y="1411121"/>
            <a:ext cx="7144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gameshow where you pick a door (there is a secret surprise behind it, the others have goats). The gameshow host will then open one of the unselected doors and allow you to switch doors. </a:t>
            </a:r>
            <a:r>
              <a:rPr lang="en-US" sz="2000" b="1" dirty="0"/>
              <a:t>SHOULD YOU SWITCH DOORS?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65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51C3BDB4-FA69-D949-9782-9EA422C45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4" name="Picture 3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4DAA4145-3DBA-1844-9EF7-E11539F8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5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4D1A9164-C073-3C47-A43D-CDF0010F0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4" name="Picture 3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D24EA99-EEDD-D34E-B9E0-C76AA259F8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3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 txBox="1">
            <a:spLocks noGrp="1"/>
          </p:cNvSpPr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Bayesian </a:t>
            </a:r>
            <a:endParaRPr dirty="0"/>
          </a:p>
        </p:txBody>
      </p:sp>
      <p:sp>
        <p:nvSpPr>
          <p:cNvPr id="1746" name="Google Shape;1746;p43"/>
          <p:cNvSpPr txBox="1">
            <a:spLocks noGrp="1"/>
          </p:cNvSpPr>
          <p:nvPr>
            <p:ph type="subTitle" idx="1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7" name="Google Shape;1747;p43"/>
          <p:cNvSpPr txBox="1">
            <a:spLocks noGrp="1"/>
          </p:cNvSpPr>
          <p:nvPr>
            <p:ph type="title" idx="2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🤷🏽‍♀️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1637B61A-FDCF-3049-A2F4-EB75FD49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DA9F2BAC-14C5-004E-B5BA-6502A927D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EC565D9-274B-794E-B34F-3E64EEFA0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10" name="Picture 9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AB679D4-F7EF-944D-8774-5AAAB50AB9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0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51C3BDB4-FA69-D949-9782-9EA422C45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4" name="Picture 3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4DAA4145-3DBA-1844-9EF7-E11539F8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C3D10658-64AC-5B4B-BE0F-A57CB5F2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10" name="Picture 9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21E5625A-6441-724D-82D3-47ACF550D5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1637B61A-FDCF-3049-A2F4-EB75FD4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DA9F2BAC-14C5-004E-B5BA-6502A927D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EC565D9-274B-794E-B34F-3E64EEFA0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10" name="Picture 9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AB679D4-F7EF-944D-8774-5AAAB50AB9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F802C005-8D5F-384B-AF15-D43944EBBC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11" name="Picture 10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A173725E-19F3-5F42-AB5A-D1979BCA4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osing next to a statue&#10;&#10;Description automatically generated">
            <a:extLst>
              <a:ext uri="{FF2B5EF4-FFF2-40B4-BE49-F238E27FC236}">
                <a16:creationId xmlns:a16="http://schemas.microsoft.com/office/drawing/2014/main" id="{EAC9AF86-E0F9-5A41-BA8D-88ABF93D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11" y="0"/>
            <a:ext cx="4845177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1467F4-5514-8741-A0A8-CB0229D52752}"/>
              </a:ext>
            </a:extLst>
          </p:cNvPr>
          <p:cNvSpPr txBox="1">
            <a:spLocks/>
          </p:cNvSpPr>
          <p:nvPr/>
        </p:nvSpPr>
        <p:spPr>
          <a:xfrm>
            <a:off x="1641750" y="1760656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60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BAYESIAN </a:t>
            </a:r>
          </a:p>
        </p:txBody>
      </p:sp>
    </p:spTree>
    <p:extLst>
      <p:ext uri="{BB962C8B-B14F-4D97-AF65-F5344CB8AC3E}">
        <p14:creationId xmlns:p14="http://schemas.microsoft.com/office/powerpoint/2010/main" val="224105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</a:t>
            </a:r>
            <a:r>
              <a:rPr lang="en-US"/>
              <a:t>Hall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A8E195-2F71-5E4C-B995-9797B0409F3A}"/>
                  </a:ext>
                </a:extLst>
              </p:cNvPr>
              <p:cNvSpPr/>
              <p:nvPr/>
            </p:nvSpPr>
            <p:spPr>
              <a:xfrm>
                <a:off x="1141013" y="1345757"/>
                <a:ext cx="6062870" cy="2994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SzPts val="1100"/>
                </a:pPr>
                <a:r>
                  <a:rPr lang="en-US" b="1" i="1" dirty="0"/>
                  <a:t>Imagine you picked door A: </a:t>
                </a:r>
              </a:p>
              <a:p>
                <a:pPr lvl="2">
                  <a:buSzPts val="1100"/>
                </a:pPr>
                <a:r>
                  <a:rPr lang="en-US" dirty="0"/>
                  <a:t>P(A) the probability that Mariah is behind door A (</a:t>
                </a:r>
                <a:r>
                  <a:rPr lang="en-US" b="1" dirty="0"/>
                  <a:t>1/3</a:t>
                </a:r>
                <a:r>
                  <a:rPr lang="en-US" dirty="0"/>
                  <a:t>)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P(B) the probability that the host will open door B</a:t>
                </a:r>
              </a:p>
              <a:p>
                <a:pPr lvl="2">
                  <a:buSzPts val="1100"/>
                </a:pPr>
                <a:r>
                  <a:rPr lang="en-US" dirty="0"/>
                  <a:t>	if prize in door A -&gt; ½</a:t>
                </a:r>
              </a:p>
              <a:p>
                <a:pPr lvl="2">
                  <a:buSzPts val="1100"/>
                </a:pPr>
                <a:r>
                  <a:rPr lang="en-US" dirty="0"/>
                  <a:t>	if the prize in door B -&gt; 0%</a:t>
                </a:r>
              </a:p>
              <a:p>
                <a:pPr lvl="2">
                  <a:buSzPts val="1100"/>
                </a:pPr>
                <a:r>
                  <a:rPr lang="en-US" dirty="0"/>
                  <a:t>	if the prize in door C -&gt; 100%</a:t>
                </a:r>
              </a:p>
              <a:p>
                <a:pPr lvl="2">
                  <a:buSzPts val="1100"/>
                </a:pPr>
                <a:r>
                  <a:rPr lang="en-US" dirty="0"/>
                  <a:t>(50% +100% +0%)/3 -&gt; </a:t>
                </a:r>
                <a:r>
                  <a:rPr lang="en-US" b="1" dirty="0"/>
                  <a:t>1/2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p(B|A) if the prize is behind A and the host opens door B (</a:t>
                </a:r>
                <a:r>
                  <a:rPr lang="en-US" b="1" dirty="0"/>
                  <a:t>1/2</a:t>
                </a:r>
                <a:r>
                  <a:rPr lang="en-US" dirty="0"/>
                  <a:t>)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p(A|B) the probability of winning if you stay i.e., posterior is:</a:t>
                </a:r>
              </a:p>
              <a:p>
                <a:pPr lvl="2">
                  <a:buSzPts val="1100"/>
                </a:pPr>
                <a:r>
                  <a:rPr lang="en-US" dirty="0"/>
                  <a:t>	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33% ∗ 50%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50%</m:t>
                        </m:r>
                      </m:den>
                    </m:f>
                  </m:oMath>
                </a14:m>
                <a:r>
                  <a:rPr lang="en-US" dirty="0"/>
                  <a:t>  -&gt; </a:t>
                </a:r>
                <a:r>
                  <a:rPr lang="en-US" b="1" dirty="0"/>
                  <a:t>1/3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A8E195-2F71-5E4C-B995-9797B0409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13" y="1345757"/>
                <a:ext cx="6062870" cy="2994987"/>
              </a:xfrm>
              <a:prstGeom prst="rect">
                <a:avLst/>
              </a:prstGeom>
              <a:blipFill>
                <a:blip r:embed="rId3"/>
                <a:stretch>
                  <a:fillRect l="-209" t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35CCCF92-E822-0A4F-92E6-08E0DDFE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68" y="0"/>
            <a:ext cx="5363064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B2BEB5-2F14-C249-A1D0-5572F1A9DE23}"/>
              </a:ext>
            </a:extLst>
          </p:cNvPr>
          <p:cNvSpPr txBox="1">
            <a:spLocks/>
          </p:cNvSpPr>
          <p:nvPr/>
        </p:nvSpPr>
        <p:spPr>
          <a:xfrm>
            <a:off x="1641750" y="1760656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60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FREQUENTIST</a:t>
            </a:r>
          </a:p>
        </p:txBody>
      </p:sp>
    </p:spTree>
    <p:extLst>
      <p:ext uri="{BB962C8B-B14F-4D97-AF65-F5344CB8AC3E}">
        <p14:creationId xmlns:p14="http://schemas.microsoft.com/office/powerpoint/2010/main" val="404022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</a:t>
            </a:r>
            <a:r>
              <a:rPr lang="en-US"/>
              <a:t>Hall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4AC65-864B-7F42-929F-38944404F40A}"/>
              </a:ext>
            </a:extLst>
          </p:cNvPr>
          <p:cNvSpPr/>
          <p:nvPr/>
        </p:nvSpPr>
        <p:spPr>
          <a:xfrm>
            <a:off x="706857" y="1687485"/>
            <a:ext cx="143759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SzPts val="1100"/>
            </a:pPr>
            <a:r>
              <a:rPr lang="en-US" dirty="0"/>
              <a:t>See simulation code for example of long-run probability of prize being behind each door (i.e., the frequentists interpretation of this problem)</a:t>
            </a:r>
          </a:p>
          <a:p>
            <a:pPr marL="0" indent="0">
              <a:buSzPts val="1100"/>
            </a:pPr>
            <a:endParaRPr lang="en-US" b="1" dirty="0"/>
          </a:p>
          <a:p>
            <a:pPr marL="0" indent="0">
              <a:buSzPts val="1100"/>
            </a:pPr>
            <a:endParaRPr lang="en-US" b="1" dirty="0"/>
          </a:p>
          <a:p>
            <a:pPr marL="0" indent="0">
              <a:buSzPts val="1100"/>
            </a:pPr>
            <a:endParaRPr lang="en-US" b="1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6A8779-C895-974A-959D-A5DF5C51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5" r="3555"/>
          <a:stretch/>
        </p:blipFill>
        <p:spPr>
          <a:xfrm>
            <a:off x="2144452" y="1161288"/>
            <a:ext cx="6198360" cy="35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Prior beliefs</a:t>
            </a:r>
            <a:br>
              <a:rPr lang="en-US" dirty="0"/>
            </a:br>
            <a:r>
              <a:rPr lang="en-US" dirty="0"/>
              <a:t>change everything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4C355-0295-1548-AD73-4FB5E1D1907F}"/>
              </a:ext>
            </a:extLst>
          </p:cNvPr>
          <p:cNvSpPr txBox="1">
            <a:spLocks/>
          </p:cNvSpPr>
          <p:nvPr/>
        </p:nvSpPr>
        <p:spPr>
          <a:xfrm>
            <a:off x="1144590" y="1834267"/>
            <a:ext cx="6854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sz="3600" b="0" dirty="0"/>
              <a:t>An important questions in Bayesian stats: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i="1" dirty="0"/>
              <a:t>What are my prior beliefs?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AF893-DDC7-DF48-922B-20CE91BCCF30}"/>
              </a:ext>
            </a:extLst>
          </p:cNvPr>
          <p:cNvSpPr txBox="1">
            <a:spLocks/>
          </p:cNvSpPr>
          <p:nvPr/>
        </p:nvSpPr>
        <p:spPr>
          <a:xfrm>
            <a:off x="695398" y="1927110"/>
            <a:ext cx="775308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selection of priors are very important and at the heart of the Bayesian approach</a:t>
            </a:r>
          </a:p>
          <a:p>
            <a:pPr algn="l"/>
            <a:endParaRPr lang="en-US" b="0" i="1" dirty="0"/>
          </a:p>
          <a:p>
            <a:pPr algn="l"/>
            <a:r>
              <a:rPr lang="en-US" b="0" dirty="0"/>
              <a:t>Some suggest to go to the literature for priors… assuming there are enough studies on a similar topic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You can also collect two samples/ experiments to inform one another (e.g., experiment 1 &amp; 2)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5006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>
            <a:spLocks noGrp="1"/>
          </p:cNvSpPr>
          <p:nvPr>
            <p:ph type="title"/>
          </p:nvPr>
        </p:nvSpPr>
        <p:spPr>
          <a:xfrm>
            <a:off x="2057400" y="5882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1"/>
          </p:nvPr>
        </p:nvSpPr>
        <p:spPr>
          <a:xfrm>
            <a:off x="816997" y="2515626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 statistics have become increasingly popular in many fields of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so special about this Bayes guy?</a:t>
            </a:r>
            <a:endParaRPr dirty="0"/>
          </a:p>
        </p:txBody>
      </p:sp>
      <p:pic>
        <p:nvPicPr>
          <p:cNvPr id="3" name="Picture 2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8E938EA4-68DF-0B47-8A31-DA9473A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03" y="1197721"/>
            <a:ext cx="3269973" cy="3506616"/>
          </a:xfrm>
          <a:prstGeom prst="rect">
            <a:avLst/>
          </a:prstGeom>
        </p:spPr>
      </p:pic>
      <p:pic>
        <p:nvPicPr>
          <p:cNvPr id="5" name="Picture 4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id="{ABA93A8E-C48C-3C47-BD0C-86FC8610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58" y="1820416"/>
            <a:ext cx="841951" cy="471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439A0-6EBB-DE43-A82C-2298CC0D46B4}"/>
              </a:ext>
            </a:extLst>
          </p:cNvPr>
          <p:cNvSpPr txBox="1"/>
          <p:nvPr/>
        </p:nvSpPr>
        <p:spPr>
          <a:xfrm>
            <a:off x="5432286" y="4035786"/>
            <a:ext cx="298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🔥 🔥 🔥 🔥 🔥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FF76F-B1F4-284E-8A41-B092BAF031DF}"/>
              </a:ext>
            </a:extLst>
          </p:cNvPr>
          <p:cNvSpPr txBox="1"/>
          <p:nvPr/>
        </p:nvSpPr>
        <p:spPr>
          <a:xfrm>
            <a:off x="7356723" y="1394442"/>
            <a:ext cx="842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💖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A97FE-2425-FE49-9D8B-DBDACD620EE8}"/>
              </a:ext>
            </a:extLst>
          </p:cNvPr>
          <p:cNvSpPr txBox="1">
            <a:spLocks/>
          </p:cNvSpPr>
          <p:nvPr/>
        </p:nvSpPr>
        <p:spPr>
          <a:xfrm>
            <a:off x="695398" y="1814311"/>
            <a:ext cx="775308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One approach has been to give an initial analysis uninformative priors (e.g., a uniform distribution)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Uniform priors are most useful when parameters have a limited range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Gaussian uninformative priors are useful when you do not know the value your parameter may take (remember to scale)</a:t>
            </a:r>
          </a:p>
        </p:txBody>
      </p:sp>
    </p:spTree>
    <p:extLst>
      <p:ext uri="{BB962C8B-B14F-4D97-AF65-F5344CB8AC3E}">
        <p14:creationId xmlns:p14="http://schemas.microsoft.com/office/powerpoint/2010/main" val="298526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65D7-0D65-2B41-A32A-21CC3B694EB7}"/>
              </a:ext>
            </a:extLst>
          </p:cNvPr>
          <p:cNvSpPr txBox="1">
            <a:spLocks/>
          </p:cNvSpPr>
          <p:nvPr/>
        </p:nvSpPr>
        <p:spPr>
          <a:xfrm>
            <a:off x="767116" y="1796381"/>
            <a:ext cx="760964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There are many approaches and choices of prior beliefs…</a:t>
            </a:r>
          </a:p>
          <a:p>
            <a:pPr algn="l"/>
            <a:endParaRPr lang="en-US" b="0" i="1" dirty="0"/>
          </a:p>
          <a:p>
            <a:pPr algn="l"/>
            <a:r>
              <a:rPr lang="en-US" b="0" dirty="0"/>
              <a:t>None are </a:t>
            </a:r>
            <a:r>
              <a:rPr lang="en-US" i="1" dirty="0"/>
              <a:t>better</a:t>
            </a:r>
            <a:r>
              <a:rPr lang="en-US" b="0" dirty="0"/>
              <a:t> than the other because each serve a purpose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best thing you can do is </a:t>
            </a:r>
            <a:r>
              <a:rPr lang="en-US" dirty="0"/>
              <a:t>report</a:t>
            </a:r>
            <a:r>
              <a:rPr lang="en-US" b="0" dirty="0"/>
              <a:t> your priors and be </a:t>
            </a:r>
            <a:r>
              <a:rPr lang="en-US" dirty="0"/>
              <a:t>transparent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Report your </a:t>
            </a:r>
            <a:r>
              <a:rPr lang="en-US" dirty="0"/>
              <a:t>posteriors</a:t>
            </a:r>
            <a:r>
              <a:rPr lang="en-US" b="0" dirty="0"/>
              <a:t>, so others can use them as </a:t>
            </a:r>
            <a:r>
              <a:rPr lang="en-US" dirty="0"/>
              <a:t>priors</a:t>
            </a:r>
            <a:r>
              <a:rPr lang="en-US" b="0" dirty="0"/>
              <a:t> (pay it forward)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4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109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1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545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722109" cy="787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722109" cy="787973"/>
              </a:xfrm>
              <a:prstGeom prst="rect">
                <a:avLst/>
              </a:prstGeom>
              <a:blipFill>
                <a:blip r:embed="rId3"/>
                <a:stretch>
                  <a:fillRect l="-683" t="-1587" r="-170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58B73-A5D8-4146-A2FD-C3E5D2597359}"/>
                  </a:ext>
                </a:extLst>
              </p:cNvPr>
              <p:cNvSpPr txBox="1"/>
              <p:nvPr/>
            </p:nvSpPr>
            <p:spPr>
              <a:xfrm>
                <a:off x="2621785" y="3410419"/>
                <a:ext cx="4144661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58B73-A5D8-4146-A2FD-C3E5D259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85" y="3410419"/>
                <a:ext cx="4144661" cy="778996"/>
              </a:xfrm>
              <a:prstGeom prst="rect">
                <a:avLst/>
              </a:prstGeom>
              <a:blipFill>
                <a:blip r:embed="rId4"/>
                <a:stretch>
                  <a:fillRect l="-917" t="-1613" r="-122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F20113-C7DC-A34B-89E4-D83E97B9641A}"/>
              </a:ext>
            </a:extLst>
          </p:cNvPr>
          <p:cNvCxnSpPr/>
          <p:nvPr/>
        </p:nvCxnSpPr>
        <p:spPr>
          <a:xfrm>
            <a:off x="3609892" y="2183426"/>
            <a:ext cx="1995778" cy="1092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96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How do we even compute these p(A|B)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6"/>
          <p:cNvSpPr/>
          <p:nvPr/>
        </p:nvSpPr>
        <p:spPr>
          <a:xfrm>
            <a:off x="1402078" y="202305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82" name="Google Shape;1782;p46"/>
          <p:cNvSpPr txBox="1">
            <a:spLocks noGrp="1"/>
          </p:cNvSpPr>
          <p:nvPr>
            <p:ph type="title"/>
          </p:nvPr>
        </p:nvSpPr>
        <p:spPr>
          <a:xfrm>
            <a:off x="2654222" y="2358449"/>
            <a:ext cx="5087700" cy="4572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Computing posteriors </a:t>
            </a:r>
            <a:endParaRPr dirty="0"/>
          </a:p>
        </p:txBody>
      </p:sp>
      <p:sp>
        <p:nvSpPr>
          <p:cNvPr id="1784" name="Google Shape;1784;p46"/>
          <p:cNvSpPr txBox="1">
            <a:spLocks noGrp="1"/>
          </p:cNvSpPr>
          <p:nvPr>
            <p:ph type="title" idx="2"/>
          </p:nvPr>
        </p:nvSpPr>
        <p:spPr>
          <a:xfrm>
            <a:off x="1411378" y="240989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🧮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BE991-2146-F242-B0B1-7EB62C6E7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9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solutions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37F52-6285-764A-A782-F4280EA5D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935" y="1850169"/>
            <a:ext cx="7553739" cy="2286000"/>
          </a:xfrm>
        </p:spPr>
        <p:txBody>
          <a:bodyPr/>
          <a:lstStyle/>
          <a:p>
            <a:r>
              <a:rPr lang="en-US" sz="2000" b="1" dirty="0"/>
              <a:t>Closed-form</a:t>
            </a:r>
            <a:r>
              <a:rPr lang="en-US" sz="2000" dirty="0"/>
              <a:t> expressions in mathematics are math problems that can be </a:t>
            </a:r>
            <a:r>
              <a:rPr lang="en-US" sz="2000" b="1" dirty="0"/>
              <a:t>expressed with a FINITE</a:t>
            </a:r>
            <a:r>
              <a:rPr lang="en-US" sz="2000" dirty="0"/>
              <a:t> number of operations</a:t>
            </a:r>
          </a:p>
          <a:p>
            <a:endParaRPr lang="en-US" sz="2000" dirty="0"/>
          </a:p>
          <a:p>
            <a:r>
              <a:rPr lang="en-US" sz="2000" b="1" dirty="0"/>
              <a:t>Analytical</a:t>
            </a:r>
            <a:r>
              <a:rPr lang="en-US" sz="2000" dirty="0"/>
              <a:t> expressions are expressions that lend themselves to </a:t>
            </a:r>
            <a:r>
              <a:rPr lang="en-US" sz="2000" b="1" dirty="0"/>
              <a:t>calculations</a:t>
            </a:r>
            <a:r>
              <a:rPr lang="en-US" sz="2000" dirty="0"/>
              <a:t> (i.e., we can compute the value)</a:t>
            </a:r>
          </a:p>
          <a:p>
            <a:endParaRPr lang="en-US" sz="2000" dirty="0"/>
          </a:p>
          <a:p>
            <a:r>
              <a:rPr lang="en-US" sz="2000" dirty="0"/>
              <a:t>In Bayesian stats, posteriors often do </a:t>
            </a:r>
            <a:r>
              <a:rPr lang="en-US" sz="2000" b="1" dirty="0"/>
              <a:t>not</a:t>
            </a:r>
            <a:r>
              <a:rPr lang="en-US" sz="2000" dirty="0"/>
              <a:t> have </a:t>
            </a:r>
            <a:r>
              <a:rPr lang="en-US" sz="2000" b="1" dirty="0"/>
              <a:t>analytical</a:t>
            </a:r>
            <a:r>
              <a:rPr lang="en-US" sz="2000" dirty="0"/>
              <a:t> </a:t>
            </a:r>
            <a:r>
              <a:rPr lang="en-US" sz="2000" b="1" dirty="0"/>
              <a:t>solutions</a:t>
            </a:r>
            <a:r>
              <a:rPr lang="en-US" sz="2000" dirty="0"/>
              <a:t>, and need </a:t>
            </a:r>
            <a:r>
              <a:rPr lang="en-US" sz="2000" b="1" dirty="0"/>
              <a:t>numerical solutions </a:t>
            </a:r>
            <a:r>
              <a:rPr lang="en-US" sz="2000" dirty="0"/>
              <a:t>(i.e., our best guess of what the answer is)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3795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MCMC sampling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913604" y="1051439"/>
            <a:ext cx="7403459" cy="346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  <a:p>
            <a:pPr algn="l"/>
            <a:r>
              <a:rPr lang="en-US" b="0" dirty="0"/>
              <a:t>So how do we even compute these numbers/ parameters anyways?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Markov Chain Monte Carlo </a:t>
            </a:r>
            <a:r>
              <a:rPr lang="en-US" b="0" dirty="0"/>
              <a:t>is a class of algorithms used for sampling distributions. They are used as common </a:t>
            </a:r>
            <a:r>
              <a:rPr lang="en-US" dirty="0"/>
              <a:t>numerical solutions</a:t>
            </a:r>
            <a:r>
              <a:rPr lang="en-US" b="0" dirty="0"/>
              <a:t> in Bayesian stats </a:t>
            </a:r>
          </a:p>
        </p:txBody>
      </p:sp>
    </p:spTree>
    <p:extLst>
      <p:ext uri="{BB962C8B-B14F-4D97-AF65-F5344CB8AC3E}">
        <p14:creationId xmlns:p14="http://schemas.microsoft.com/office/powerpoint/2010/main" val="420239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>
            <a:spLocks noGrp="1"/>
          </p:cNvSpPr>
          <p:nvPr>
            <p:ph type="title"/>
          </p:nvPr>
        </p:nvSpPr>
        <p:spPr>
          <a:xfrm>
            <a:off x="2057400" y="5882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1"/>
          </p:nvPr>
        </p:nvSpPr>
        <p:spPr>
          <a:xfrm>
            <a:off x="816997" y="2515626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 statistics have become increasingly popular in many fields of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so special about this Bayes guy?</a:t>
            </a:r>
            <a:endParaRPr dirty="0"/>
          </a:p>
        </p:txBody>
      </p:sp>
      <p:pic>
        <p:nvPicPr>
          <p:cNvPr id="3" name="Picture 2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8E938EA4-68DF-0B47-8A31-DA9473AE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31" r="32576" b="56649"/>
          <a:stretch/>
        </p:blipFill>
        <p:spPr>
          <a:xfrm>
            <a:off x="6353092" y="1099635"/>
            <a:ext cx="1003631" cy="1520160"/>
          </a:xfrm>
          <a:prstGeom prst="rect">
            <a:avLst/>
          </a:prstGeom>
        </p:spPr>
      </p:pic>
      <p:pic>
        <p:nvPicPr>
          <p:cNvPr id="5" name="Picture 4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id="{ABA93A8E-C48C-3C47-BD0C-86FC8610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48" y="1734173"/>
            <a:ext cx="841951" cy="47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FF76F-B1F4-284E-8A41-B092BAF031DF}"/>
              </a:ext>
            </a:extLst>
          </p:cNvPr>
          <p:cNvSpPr txBox="1"/>
          <p:nvPr/>
        </p:nvSpPr>
        <p:spPr>
          <a:xfrm>
            <a:off x="7356723" y="1394442"/>
            <a:ext cx="842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💖</a:t>
            </a: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BE4ADDB8-A9E4-8F4E-AB21-AE0BB36B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72" y="2515626"/>
            <a:ext cx="2587653" cy="2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4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Markov Chains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CD5A-CA6A-574C-877C-1FE1BA3BAA67}"/>
              </a:ext>
            </a:extLst>
          </p:cNvPr>
          <p:cNvSpPr txBox="1">
            <a:spLocks/>
          </p:cNvSpPr>
          <p:nvPr/>
        </p:nvSpPr>
        <p:spPr>
          <a:xfrm>
            <a:off x="881004" y="2389665"/>
            <a:ext cx="402018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Markov Chains are models in mathematics whereby the current state depends only on the previous state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They have interesting properties, and in the long run converge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9BFBE2FD-50DF-174A-97DC-20481057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62" y="2902665"/>
            <a:ext cx="1540000" cy="1260000"/>
          </a:xfrm>
          <a:prstGeom prst="rect">
            <a:avLst/>
          </a:prstGeom>
        </p:spPr>
      </p:pic>
      <p:pic>
        <p:nvPicPr>
          <p:cNvPr id="8" name="Picture 7" descr="A person wearing a pink hat&#10;&#10;Description automatically generated with medium confidence">
            <a:extLst>
              <a:ext uri="{FF2B5EF4-FFF2-40B4-BE49-F238E27FC236}">
                <a16:creationId xmlns:a16="http://schemas.microsoft.com/office/drawing/2014/main" id="{156F2724-85DB-554A-BACD-D149A0F3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638" y="2945450"/>
            <a:ext cx="1173103" cy="1260000"/>
          </a:xfrm>
          <a:prstGeom prst="rect">
            <a:avLst/>
          </a:prstGeom>
        </p:spPr>
      </p:pic>
      <p:pic>
        <p:nvPicPr>
          <p:cNvPr id="14" name="Picture 13" descr="A person with long blonde hair&#10;&#10;Description automatically generated with low confidence">
            <a:extLst>
              <a:ext uri="{FF2B5EF4-FFF2-40B4-BE49-F238E27FC236}">
                <a16:creationId xmlns:a16="http://schemas.microsoft.com/office/drawing/2014/main" id="{8E0B970E-8445-3247-8603-9FFA83FE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362" y="1129665"/>
            <a:ext cx="921745" cy="1260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6D095-7C8A-1A43-A457-3B565390FC8C}"/>
              </a:ext>
            </a:extLst>
          </p:cNvPr>
          <p:cNvCxnSpPr>
            <a:cxnSpLocks/>
          </p:cNvCxnSpPr>
          <p:nvPr/>
        </p:nvCxnSpPr>
        <p:spPr>
          <a:xfrm flipV="1">
            <a:off x="5802793" y="2133603"/>
            <a:ext cx="388573" cy="5177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8BD5F-449C-0742-8A1D-8E968B7710A9}"/>
              </a:ext>
            </a:extLst>
          </p:cNvPr>
          <p:cNvCxnSpPr>
            <a:cxnSpLocks/>
          </p:cNvCxnSpPr>
          <p:nvPr/>
        </p:nvCxnSpPr>
        <p:spPr>
          <a:xfrm flipH="1">
            <a:off x="5379134" y="2248122"/>
            <a:ext cx="423659" cy="540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AD93-5529-B449-A836-12C54EB387AA}"/>
              </a:ext>
            </a:extLst>
          </p:cNvPr>
          <p:cNvCxnSpPr>
            <a:cxnSpLocks/>
          </p:cNvCxnSpPr>
          <p:nvPr/>
        </p:nvCxnSpPr>
        <p:spPr>
          <a:xfrm flipV="1">
            <a:off x="6566322" y="3574675"/>
            <a:ext cx="605355" cy="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420C-0ED6-7441-B9B6-2931EEE1CEFC}"/>
              </a:ext>
            </a:extLst>
          </p:cNvPr>
          <p:cNvCxnSpPr>
            <a:cxnSpLocks/>
          </p:cNvCxnSpPr>
          <p:nvPr/>
        </p:nvCxnSpPr>
        <p:spPr>
          <a:xfrm flipH="1" flipV="1">
            <a:off x="6422788" y="3865010"/>
            <a:ext cx="61497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E0A2B1-4FC8-0845-AD86-69B70773A061}"/>
              </a:ext>
            </a:extLst>
          </p:cNvPr>
          <p:cNvCxnSpPr>
            <a:cxnSpLocks/>
          </p:cNvCxnSpPr>
          <p:nvPr/>
        </p:nvCxnSpPr>
        <p:spPr>
          <a:xfrm flipH="1" flipV="1">
            <a:off x="7499103" y="2016735"/>
            <a:ext cx="441086" cy="555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0B6905-AD5E-1549-8DC9-3763F14A7C59}"/>
              </a:ext>
            </a:extLst>
          </p:cNvPr>
          <p:cNvCxnSpPr>
            <a:cxnSpLocks/>
          </p:cNvCxnSpPr>
          <p:nvPr/>
        </p:nvCxnSpPr>
        <p:spPr>
          <a:xfrm>
            <a:off x="7440156" y="2400038"/>
            <a:ext cx="366631" cy="502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AB2E0035-8270-954B-BD17-8733806E786E}"/>
              </a:ext>
            </a:extLst>
          </p:cNvPr>
          <p:cNvSpPr/>
          <p:nvPr/>
        </p:nvSpPr>
        <p:spPr>
          <a:xfrm rot="18707496">
            <a:off x="6099635" y="1150128"/>
            <a:ext cx="320398" cy="418454"/>
          </a:xfrm>
          <a:prstGeom prst="uturnArrow">
            <a:avLst>
              <a:gd name="adj1" fmla="val 13104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>
            <a:extLst>
              <a:ext uri="{FF2B5EF4-FFF2-40B4-BE49-F238E27FC236}">
                <a16:creationId xmlns:a16="http://schemas.microsoft.com/office/drawing/2014/main" id="{25D443F9-BD8C-024B-BBE7-4EB33D60099E}"/>
              </a:ext>
            </a:extLst>
          </p:cNvPr>
          <p:cNvSpPr/>
          <p:nvPr/>
        </p:nvSpPr>
        <p:spPr>
          <a:xfrm rot="13982136">
            <a:off x="7279957" y="4058421"/>
            <a:ext cx="320398" cy="418454"/>
          </a:xfrm>
          <a:prstGeom prst="uturnArrow">
            <a:avLst>
              <a:gd name="adj1" fmla="val 13739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5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Markov Chains</a:t>
            </a:r>
            <a:endParaRPr dirty="0"/>
          </a:p>
        </p:txBody>
      </p:sp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9BFBE2FD-50DF-174A-97DC-20481057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62" y="2976064"/>
            <a:ext cx="1540000" cy="1260000"/>
          </a:xfrm>
          <a:prstGeom prst="rect">
            <a:avLst/>
          </a:prstGeom>
        </p:spPr>
      </p:pic>
      <p:pic>
        <p:nvPicPr>
          <p:cNvPr id="8" name="Picture 7" descr="A person wearing a pink hat&#10;&#10;Description automatically generated with medium confidence">
            <a:extLst>
              <a:ext uri="{FF2B5EF4-FFF2-40B4-BE49-F238E27FC236}">
                <a16:creationId xmlns:a16="http://schemas.microsoft.com/office/drawing/2014/main" id="{156F2724-85DB-554A-BACD-D149A0F3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38" y="3018849"/>
            <a:ext cx="1173103" cy="1260000"/>
          </a:xfrm>
          <a:prstGeom prst="rect">
            <a:avLst/>
          </a:prstGeom>
        </p:spPr>
      </p:pic>
      <p:pic>
        <p:nvPicPr>
          <p:cNvPr id="14" name="Picture 13" descr="A person with long blonde hair&#10;&#10;Description automatically generated with low confidence">
            <a:extLst>
              <a:ext uri="{FF2B5EF4-FFF2-40B4-BE49-F238E27FC236}">
                <a16:creationId xmlns:a16="http://schemas.microsoft.com/office/drawing/2014/main" id="{8E0B970E-8445-3247-8603-9FFA83FE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962" y="1203064"/>
            <a:ext cx="921745" cy="1260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6D095-7C8A-1A43-A457-3B565390FC8C}"/>
              </a:ext>
            </a:extLst>
          </p:cNvPr>
          <p:cNvCxnSpPr>
            <a:cxnSpLocks/>
          </p:cNvCxnSpPr>
          <p:nvPr/>
        </p:nvCxnSpPr>
        <p:spPr>
          <a:xfrm flipV="1">
            <a:off x="3745393" y="2207002"/>
            <a:ext cx="388573" cy="5177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8BD5F-449C-0742-8A1D-8E968B7710A9}"/>
              </a:ext>
            </a:extLst>
          </p:cNvPr>
          <p:cNvCxnSpPr>
            <a:cxnSpLocks/>
          </p:cNvCxnSpPr>
          <p:nvPr/>
        </p:nvCxnSpPr>
        <p:spPr>
          <a:xfrm flipH="1">
            <a:off x="3321734" y="2321521"/>
            <a:ext cx="423659" cy="540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AD93-5529-B449-A836-12C54EB387AA}"/>
              </a:ext>
            </a:extLst>
          </p:cNvPr>
          <p:cNvCxnSpPr>
            <a:cxnSpLocks/>
          </p:cNvCxnSpPr>
          <p:nvPr/>
        </p:nvCxnSpPr>
        <p:spPr>
          <a:xfrm flipV="1">
            <a:off x="4508922" y="3648074"/>
            <a:ext cx="605355" cy="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420C-0ED6-7441-B9B6-2931EEE1CEFC}"/>
              </a:ext>
            </a:extLst>
          </p:cNvPr>
          <p:cNvCxnSpPr>
            <a:cxnSpLocks/>
          </p:cNvCxnSpPr>
          <p:nvPr/>
        </p:nvCxnSpPr>
        <p:spPr>
          <a:xfrm flipH="1" flipV="1">
            <a:off x="4365388" y="3938409"/>
            <a:ext cx="61497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E0A2B1-4FC8-0845-AD86-69B70773A061}"/>
              </a:ext>
            </a:extLst>
          </p:cNvPr>
          <p:cNvCxnSpPr>
            <a:cxnSpLocks/>
          </p:cNvCxnSpPr>
          <p:nvPr/>
        </p:nvCxnSpPr>
        <p:spPr>
          <a:xfrm flipH="1" flipV="1">
            <a:off x="5441703" y="2090134"/>
            <a:ext cx="441086" cy="555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0B6905-AD5E-1549-8DC9-3763F14A7C59}"/>
              </a:ext>
            </a:extLst>
          </p:cNvPr>
          <p:cNvCxnSpPr>
            <a:cxnSpLocks/>
          </p:cNvCxnSpPr>
          <p:nvPr/>
        </p:nvCxnSpPr>
        <p:spPr>
          <a:xfrm>
            <a:off x="5382756" y="2473437"/>
            <a:ext cx="366631" cy="502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AB2E0035-8270-954B-BD17-8733806E786E}"/>
              </a:ext>
            </a:extLst>
          </p:cNvPr>
          <p:cNvSpPr/>
          <p:nvPr/>
        </p:nvSpPr>
        <p:spPr>
          <a:xfrm rot="18707496">
            <a:off x="4042235" y="1223527"/>
            <a:ext cx="320398" cy="418454"/>
          </a:xfrm>
          <a:prstGeom prst="uturnArrow">
            <a:avLst>
              <a:gd name="adj1" fmla="val 13104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>
            <a:extLst>
              <a:ext uri="{FF2B5EF4-FFF2-40B4-BE49-F238E27FC236}">
                <a16:creationId xmlns:a16="http://schemas.microsoft.com/office/drawing/2014/main" id="{25D443F9-BD8C-024B-BBE7-4EB33D60099E}"/>
              </a:ext>
            </a:extLst>
          </p:cNvPr>
          <p:cNvSpPr/>
          <p:nvPr/>
        </p:nvSpPr>
        <p:spPr>
          <a:xfrm rot="13982136">
            <a:off x="5222557" y="4131820"/>
            <a:ext cx="320398" cy="418454"/>
          </a:xfrm>
          <a:prstGeom prst="uturnArrow">
            <a:avLst>
              <a:gd name="adj1" fmla="val 13739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Let’s say we sampled from this chain 1000 times</a:t>
            </a:r>
          </a:p>
        </p:txBody>
      </p:sp>
    </p:spTree>
    <p:extLst>
      <p:ext uri="{BB962C8B-B14F-4D97-AF65-F5344CB8AC3E}">
        <p14:creationId xmlns:p14="http://schemas.microsoft.com/office/powerpoint/2010/main" val="377248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90" y="1151669"/>
            <a:ext cx="7099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5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1"/>
          <a:stretch/>
        </p:blipFill>
        <p:spPr>
          <a:xfrm>
            <a:off x="1060450" y="1159409"/>
            <a:ext cx="7023100" cy="29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3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0" y="1185086"/>
            <a:ext cx="6870018" cy="3180334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A830235-6311-024B-BC8E-729AE3B0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68621" y="1791860"/>
            <a:ext cx="2524093" cy="15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MCMC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63138-5742-254B-9FFC-491F4E102816}"/>
              </a:ext>
            </a:extLst>
          </p:cNvPr>
          <p:cNvSpPr txBox="1"/>
          <p:nvPr/>
        </p:nvSpPr>
        <p:spPr>
          <a:xfrm>
            <a:off x="4471416" y="3017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00BA4D-4F2D-754B-BDA9-33DC87911287}"/>
              </a:ext>
            </a:extLst>
          </p:cNvPr>
          <p:cNvSpPr txBox="1">
            <a:spLocks/>
          </p:cNvSpPr>
          <p:nvPr/>
        </p:nvSpPr>
        <p:spPr>
          <a:xfrm>
            <a:off x="1021545" y="1874520"/>
            <a:ext cx="757369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MCMC sampling can take long and </a:t>
            </a:r>
            <a:r>
              <a:rPr lang="en-US" dirty="0"/>
              <a:t>fail to converge</a:t>
            </a:r>
            <a:r>
              <a:rPr lang="en-US" b="0" dirty="0"/>
              <a:t>, statisticians have developed tips to help: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Number of Steps</a:t>
            </a:r>
            <a:r>
              <a:rPr lang="en-US" b="0" dirty="0"/>
              <a:t>: how many iterations of MCMC sampling (i.e., num of samples)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Burn-in</a:t>
            </a:r>
            <a:r>
              <a:rPr lang="en-US" b="0" dirty="0"/>
              <a:t>: throwing away the first X number of samples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Thinning</a:t>
            </a:r>
            <a:r>
              <a:rPr lang="en-US" b="0" dirty="0"/>
              <a:t>: only keeping every X sample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1665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MCMC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63138-5742-254B-9FFC-491F4E102816}"/>
              </a:ext>
            </a:extLst>
          </p:cNvPr>
          <p:cNvSpPr txBox="1"/>
          <p:nvPr/>
        </p:nvSpPr>
        <p:spPr>
          <a:xfrm>
            <a:off x="4471416" y="3017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00BA4D-4F2D-754B-BDA9-33DC87911287}"/>
              </a:ext>
            </a:extLst>
          </p:cNvPr>
          <p:cNvSpPr txBox="1">
            <a:spLocks/>
          </p:cNvSpPr>
          <p:nvPr/>
        </p:nvSpPr>
        <p:spPr>
          <a:xfrm>
            <a:off x="818984" y="1874520"/>
            <a:ext cx="72913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  <a:p>
            <a:pPr algn="l"/>
            <a:r>
              <a:rPr lang="en-US" dirty="0"/>
              <a:t>Number of steps</a:t>
            </a:r>
            <a:r>
              <a:rPr lang="en-US" b="0" dirty="0"/>
              <a:t>: helps converge to the proper value, specially for slow converging chains 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Burn-in</a:t>
            </a:r>
            <a:r>
              <a:rPr lang="en-US" b="0" dirty="0"/>
              <a:t>: first samples are biased, we usually remove them to help converge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Thinning</a:t>
            </a:r>
            <a:r>
              <a:rPr lang="en-US" b="0" dirty="0"/>
              <a:t>: helps remove auto-correlation of samples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622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33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95E6CE8-AFE4-5946-9D43-F27C4D6E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1646969"/>
            <a:ext cx="6959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1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in a probability?</a:t>
            </a:r>
            <a:endParaRPr dirty="0"/>
          </a:p>
        </p:txBody>
      </p:sp>
      <p:sp>
        <p:nvSpPr>
          <p:cNvPr id="1717" name="Google Shape;1717;p41"/>
          <p:cNvSpPr txBox="1">
            <a:spLocks noGrp="1"/>
          </p:cNvSpPr>
          <p:nvPr>
            <p:ph type="body" idx="1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Frequentists stats and Bayesian stats differ in terms of their definition of what is a </a:t>
            </a:r>
            <a:r>
              <a:rPr lang="en-US" sz="2000" b="1" i="1" dirty="0"/>
              <a:t>probability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This is at the heart of the differences between these two approaches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It also changes how one interprets the results they get!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While both methods have their pros &amp; cons, one must ask what KIND of question they are trying to answer first BEFORE preforming your analysis </a:t>
            </a:r>
            <a:endParaRPr sz="2000" dirty="0"/>
          </a:p>
        </p:txBody>
      </p:sp>
      <p:sp>
        <p:nvSpPr>
          <p:cNvPr id="1718" name="Google Shape;1718;p41"/>
          <p:cNvSpPr/>
          <p:nvPr/>
        </p:nvSpPr>
        <p:spPr>
          <a:xfrm flipH="1">
            <a:off x="8498975" y="1661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  <p:sp>
        <p:nvSpPr>
          <p:cNvPr id="5" name="Google Shape;1863;p48">
            <a:extLst>
              <a:ext uri="{FF2B5EF4-FFF2-40B4-BE49-F238E27FC236}">
                <a16:creationId xmlns:a16="http://schemas.microsoft.com/office/drawing/2014/main" id="{3041EE9C-95D5-DE4A-9141-5ED5468F6BDD}"/>
              </a:ext>
            </a:extLst>
          </p:cNvPr>
          <p:cNvSpPr txBox="1">
            <a:spLocks/>
          </p:cNvSpPr>
          <p:nvPr/>
        </p:nvSpPr>
        <p:spPr>
          <a:xfrm>
            <a:off x="548640" y="25717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/>
              <a:t>BURN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781C6-253F-1244-8C11-1A2D5BB1DFAC}"/>
              </a:ext>
            </a:extLst>
          </p:cNvPr>
          <p:cNvSpPr/>
          <p:nvPr/>
        </p:nvSpPr>
        <p:spPr>
          <a:xfrm>
            <a:off x="2624328" y="1733668"/>
            <a:ext cx="4946904" cy="640080"/>
          </a:xfrm>
          <a:prstGeom prst="rect">
            <a:avLst/>
          </a:prstGeom>
          <a:solidFill>
            <a:srgbClr val="6A0A90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0" y="1185086"/>
            <a:ext cx="6870018" cy="3180334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A830235-6311-024B-BC8E-729AE3B0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68621" y="1791860"/>
            <a:ext cx="2524093" cy="15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3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9C61BA8-3FA5-3043-B9A4-6421D647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1" y="1290099"/>
            <a:ext cx="2795493" cy="340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DD160C-0E73-534C-9DF3-A852FC848EC6}"/>
              </a:ext>
            </a:extLst>
          </p:cNvPr>
          <p:cNvSpPr txBox="1">
            <a:spLocks/>
          </p:cNvSpPr>
          <p:nvPr/>
        </p:nvSpPr>
        <p:spPr>
          <a:xfrm>
            <a:off x="760406" y="2130204"/>
            <a:ext cx="45705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MCMC produces samples that are highly correlated to one another, </a:t>
            </a:r>
            <a:r>
              <a:rPr lang="en-US" dirty="0"/>
              <a:t>auto-correlation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When this is too high, samples fail to </a:t>
            </a:r>
            <a:r>
              <a:rPr lang="en-US" dirty="0"/>
              <a:t>explore the entire range </a:t>
            </a:r>
            <a:r>
              <a:rPr lang="en-US" b="0" dirty="0"/>
              <a:t>of the parameter space (i.e., get stuck)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46893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9C61BA8-3FA5-3043-B9A4-6421D647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1" y="1290099"/>
            <a:ext cx="2795493" cy="340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DD160C-0E73-534C-9DF3-A852FC848EC6}"/>
              </a:ext>
            </a:extLst>
          </p:cNvPr>
          <p:cNvSpPr txBox="1">
            <a:spLocks/>
          </p:cNvSpPr>
          <p:nvPr/>
        </p:nvSpPr>
        <p:spPr>
          <a:xfrm>
            <a:off x="760406" y="1850169"/>
            <a:ext cx="45705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Thinning is one strategy to fix this where you only keep the </a:t>
            </a:r>
            <a:r>
              <a:rPr lang="en-US" b="0" dirty="0" err="1"/>
              <a:t>ith</a:t>
            </a:r>
            <a:r>
              <a:rPr lang="en-US" b="0" dirty="0"/>
              <a:t> sample taken from MCMC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Some argue that this is not useful, and instead you should take a longer chain instead </a:t>
            </a:r>
          </a:p>
        </p:txBody>
      </p:sp>
    </p:spTree>
    <p:extLst>
      <p:ext uri="{BB962C8B-B14F-4D97-AF65-F5344CB8AC3E}">
        <p14:creationId xmlns:p14="http://schemas.microsoft.com/office/powerpoint/2010/main" val="549804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9423583-CD19-C14A-9985-FE55408C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90" y="1145573"/>
            <a:ext cx="6134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2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9CA17E8-88E2-D143-AE6B-65EF71BE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0" y="1598168"/>
            <a:ext cx="4748518" cy="2538001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D2372698-0354-C14C-AB6B-3BE5E88C6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68" y="1229476"/>
            <a:ext cx="2770572" cy="33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01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40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9" name="Google Shape;1699;p40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02" name="Google Shape;1702;p40"/>
          <p:cNvCxnSpPr/>
          <p:nvPr/>
        </p:nvCxnSpPr>
        <p:spPr>
          <a:xfrm>
            <a:off x="879800" y="3346450"/>
            <a:ext cx="7264500" cy="0"/>
          </a:xfrm>
          <a:prstGeom prst="straightConnector1">
            <a:avLst/>
          </a:prstGeom>
          <a:noFill/>
          <a:ln w="19050" cap="flat" cmpd="sng">
            <a:solidFill>
              <a:srgbClr val="6A0A9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3" name="Google Shape;1703;p40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704" name="Google Shape;1704;p40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40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VI</a:t>
            </a:r>
            <a:endParaRPr dirty="0"/>
          </a:p>
        </p:txBody>
      </p:sp>
      <p:sp>
        <p:nvSpPr>
          <p:cNvPr id="1711" name="Google Shape;1711;p40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Bayesian statistics 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50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FA6-B5D7-F647-910D-4F3D7A405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1594"/>
            <a:ext cx="5860500" cy="2026200"/>
          </a:xfrm>
        </p:spPr>
        <p:txBody>
          <a:bodyPr/>
          <a:lstStyle/>
          <a:p>
            <a:r>
              <a:rPr lang="en-US" dirty="0"/>
              <a:t>Now we know why </a:t>
            </a:r>
            <a:r>
              <a:rPr lang="en-US" dirty="0" err="1"/>
              <a:t>Mr</a:t>
            </a:r>
            <a:r>
              <a:rPr lang="en-US" dirty="0"/>
              <a:t> Bayes is so HOT, let us do some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84E14-A466-8C47-A669-77D2711CB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28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751252"/>
            <a:ext cx="5860500" cy="2026200"/>
          </a:xfrm>
        </p:spPr>
        <p:txBody>
          <a:bodyPr/>
          <a:lstStyle/>
          <a:p>
            <a:r>
              <a:rPr lang="en-US" sz="4000" dirty="0"/>
              <a:t>Remember the key difference in Bayesian stats is that we quantify belief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9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513E083-E359-8245-B65C-0C3590D4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64" y="0"/>
            <a:ext cx="4645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2"/>
          <p:cNvSpPr txBox="1">
            <a:spLocks noGrp="1"/>
          </p:cNvSpPr>
          <p:nvPr>
            <p:ph type="title" idx="6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in a probability?</a:t>
            </a:r>
            <a:endParaRPr dirty="0"/>
          </a:p>
        </p:txBody>
      </p:sp>
      <p:sp>
        <p:nvSpPr>
          <p:cNvPr id="46" name="Google Shape;1717;p41">
            <a:extLst>
              <a:ext uri="{FF2B5EF4-FFF2-40B4-BE49-F238E27FC236}">
                <a16:creationId xmlns:a16="http://schemas.microsoft.com/office/drawing/2014/main" id="{54542F1E-9299-ED40-98F5-0EC6BAAC5103}"/>
              </a:ext>
            </a:extLst>
          </p:cNvPr>
          <p:cNvSpPr txBox="1">
            <a:spLocks/>
          </p:cNvSpPr>
          <p:nvPr/>
        </p:nvSpPr>
        <p:spPr>
          <a:xfrm>
            <a:off x="713225" y="1153150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b="0" dirty="0"/>
              <a:t>In </a:t>
            </a:r>
            <a:r>
              <a:rPr lang="en-US" dirty="0"/>
              <a:t>frequentist statistics</a:t>
            </a:r>
            <a:r>
              <a:rPr lang="en-US" b="0" dirty="0"/>
              <a:t>, </a:t>
            </a:r>
            <a:r>
              <a:rPr lang="en-US" i="1" dirty="0"/>
              <a:t>probability</a:t>
            </a:r>
            <a:r>
              <a:rPr lang="en-US" b="0" dirty="0"/>
              <a:t> is seen as the </a:t>
            </a:r>
            <a:r>
              <a:rPr lang="en-US" i="1" dirty="0"/>
              <a:t>long run frequency</a:t>
            </a:r>
            <a:r>
              <a:rPr lang="en-US" b="0" dirty="0"/>
              <a:t> of an event, parameters are treated as fixed while data are seen as random, and the interpretation of estimates rests on the assumption of repeated sampling which is almost never satisfied.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In </a:t>
            </a:r>
            <a:r>
              <a:rPr lang="en-US" dirty="0"/>
              <a:t>Bayesian statistics</a:t>
            </a:r>
            <a:r>
              <a:rPr lang="en-US" b="0" dirty="0"/>
              <a:t>, </a:t>
            </a:r>
            <a:r>
              <a:rPr lang="en-US" i="1" dirty="0"/>
              <a:t>probability</a:t>
            </a:r>
            <a:r>
              <a:rPr lang="en-US" b="0" dirty="0"/>
              <a:t> is seen as a </a:t>
            </a:r>
            <a:r>
              <a:rPr lang="en-US" i="1" dirty="0"/>
              <a:t>degree of belief</a:t>
            </a:r>
            <a:r>
              <a:rPr lang="en-US" b="0" dirty="0"/>
              <a:t>, data are treated as fixed while parameters are assigned distributions, and the result of an analysis is a posterior distribution (Jackman, 2009). </a:t>
            </a:r>
          </a:p>
          <a:p>
            <a:pPr marL="0" indent="0">
              <a:buSzPts val="1100"/>
            </a:pPr>
            <a:endParaRPr lang="en-US" b="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2"/>
          <p:cNvSpPr/>
          <p:nvPr/>
        </p:nvSpPr>
        <p:spPr>
          <a:xfrm>
            <a:off x="6618132" y="202305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58" name="Google Shape;1958;p52"/>
          <p:cNvSpPr txBox="1">
            <a:spLocks noGrp="1"/>
          </p:cNvSpPr>
          <p:nvPr>
            <p:ph type="title"/>
          </p:nvPr>
        </p:nvSpPr>
        <p:spPr>
          <a:xfrm>
            <a:off x="818984" y="2175449"/>
            <a:ext cx="56373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Bayesian T-test</a:t>
            </a:r>
            <a:endParaRPr dirty="0"/>
          </a:p>
        </p:txBody>
      </p:sp>
      <p:sp>
        <p:nvSpPr>
          <p:cNvPr id="1959" name="Google Shape;1959;p52"/>
          <p:cNvSpPr txBox="1">
            <a:spLocks noGrp="1"/>
          </p:cNvSpPr>
          <p:nvPr>
            <p:ph type="subTitle" idx="1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0" name="Google Shape;1960;p52"/>
          <p:cNvSpPr txBox="1">
            <a:spLocks noGrp="1"/>
          </p:cNvSpPr>
          <p:nvPr>
            <p:ph type="title" idx="2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👨🏻‍💻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264935"/>
            <a:ext cx="7092029" cy="297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T-tests are used to compare two groups (see stats lecture for details)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A </a:t>
            </a:r>
            <a:r>
              <a:rPr lang="en-US" dirty="0"/>
              <a:t>Bayesian t-test </a:t>
            </a:r>
            <a:r>
              <a:rPr lang="en-US" b="0" dirty="0"/>
              <a:t>implements the principles of bayes theorem to compute the </a:t>
            </a:r>
            <a:r>
              <a:rPr lang="en-US" dirty="0"/>
              <a:t>posterior distribution </a:t>
            </a:r>
            <a:r>
              <a:rPr lang="en-US" b="0" dirty="0"/>
              <a:t>representing the </a:t>
            </a:r>
            <a:r>
              <a:rPr lang="en-US" dirty="0"/>
              <a:t>difference</a:t>
            </a:r>
            <a:r>
              <a:rPr lang="en-US" b="0" dirty="0"/>
              <a:t> between the two groups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test makes the same parametric assumptions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4" y="1510160"/>
            <a:ext cx="730234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Bayesian tests allow you to provide </a:t>
            </a:r>
            <a:r>
              <a:rPr lang="en-US" dirty="0"/>
              <a:t>credible parameter values</a:t>
            </a:r>
            <a:r>
              <a:rPr lang="en-US" b="0" dirty="0"/>
              <a:t> (in the form of a posterior distribution)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allows you to make the </a:t>
            </a:r>
            <a:r>
              <a:rPr lang="en-US" dirty="0"/>
              <a:t>decision</a:t>
            </a:r>
            <a:r>
              <a:rPr lang="en-US" b="0" dirty="0"/>
              <a:t> about its value and meaning: your </a:t>
            </a:r>
            <a:r>
              <a:rPr lang="en-US" dirty="0"/>
              <a:t>BELIEF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also by extension, allows you to assess evidence for the </a:t>
            </a:r>
            <a:r>
              <a:rPr lang="en-US" b="0" i="1" dirty="0"/>
              <a:t>null hypothesis </a:t>
            </a:r>
          </a:p>
        </p:txBody>
      </p:sp>
    </p:spTree>
    <p:extLst>
      <p:ext uri="{BB962C8B-B14F-4D97-AF65-F5344CB8AC3E}">
        <p14:creationId xmlns:p14="http://schemas.microsoft.com/office/powerpoint/2010/main" val="2255126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44412" y="1611630"/>
            <a:ext cx="7055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Bayesian estimation, we reallocate belief toward the parameter values that are consistent with the data and away from parameter values that are inconsistent with the data. ” -- </a:t>
            </a:r>
            <a:r>
              <a:rPr lang="en-CA" dirty="0" err="1"/>
              <a:t>Kruschke</a:t>
            </a:r>
            <a:r>
              <a:rPr lang="en-CA" dirty="0"/>
              <a:t> </a:t>
            </a:r>
          </a:p>
          <a:p>
            <a:pPr algn="l"/>
            <a:endParaRPr lang="en-CA" dirty="0"/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5691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44412" y="1611630"/>
            <a:ext cx="7055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Bayesian estimation, we reallocate belief toward the parameter values that are consistent with the data and away from parameter values that are inconsistent with the data. ” -- </a:t>
            </a:r>
            <a:r>
              <a:rPr lang="en-CA" dirty="0" err="1"/>
              <a:t>Kruschke</a:t>
            </a:r>
            <a:r>
              <a:rPr lang="en-CA" dirty="0"/>
              <a:t> </a:t>
            </a:r>
          </a:p>
          <a:p>
            <a:pPr algn="l"/>
            <a:endParaRPr lang="en-CA" dirty="0"/>
          </a:p>
          <a:p>
            <a:pPr algn="l"/>
            <a:r>
              <a:rPr lang="en-CA" b="0" dirty="0"/>
              <a:t>	Its like a very elaborate game of clue…</a:t>
            </a:r>
          </a:p>
        </p:txBody>
      </p:sp>
    </p:spTree>
    <p:extLst>
      <p:ext uri="{BB962C8B-B14F-4D97-AF65-F5344CB8AC3E}">
        <p14:creationId xmlns:p14="http://schemas.microsoft.com/office/powerpoint/2010/main" val="2825310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167069" y="1403297"/>
            <a:ext cx="1949663" cy="288000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94" y="1403297"/>
            <a:ext cx="1912066" cy="288000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80" y="1403297"/>
            <a:ext cx="1993846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C64F0C-F60F-014D-AB53-3B890978C38D}"/>
              </a:ext>
            </a:extLst>
          </p:cNvPr>
          <p:cNvSpPr/>
          <p:nvPr/>
        </p:nvSpPr>
        <p:spPr>
          <a:xfrm>
            <a:off x="3286152" y="1123241"/>
            <a:ext cx="2880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Who is the most likely parameter?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1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371805" y="2541207"/>
            <a:ext cx="1179336" cy="174209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643" y="2541207"/>
            <a:ext cx="1156594" cy="174209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1" y="2571750"/>
            <a:ext cx="1206062" cy="174209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E574D1D-266A-3640-A3CD-6CECD3C9F57C}"/>
              </a:ext>
            </a:extLst>
          </p:cNvPr>
          <p:cNvSpPr/>
          <p:nvPr/>
        </p:nvSpPr>
        <p:spPr>
          <a:xfrm>
            <a:off x="2138900" y="1374904"/>
            <a:ext cx="445273" cy="84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371805" y="2541207"/>
            <a:ext cx="1179336" cy="174209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643" y="2541207"/>
            <a:ext cx="1156594" cy="174209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1" y="2571750"/>
            <a:ext cx="1206062" cy="1742090"/>
          </a:xfrm>
          <a:prstGeom prst="rect">
            <a:avLst/>
          </a:prstGeom>
        </p:spPr>
      </p:pic>
      <p:pic>
        <p:nvPicPr>
          <p:cNvPr id="3" name="Picture 2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93CA500C-A6FA-5940-96D6-51071290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058" y="1286849"/>
            <a:ext cx="616752" cy="1284901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E574D1D-266A-3640-A3CD-6CECD3C9F57C}"/>
              </a:ext>
            </a:extLst>
          </p:cNvPr>
          <p:cNvSpPr/>
          <p:nvPr/>
        </p:nvSpPr>
        <p:spPr>
          <a:xfrm>
            <a:off x="2138900" y="1374904"/>
            <a:ext cx="445273" cy="84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74 L 0.51146 -0.00432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3F07FC-65EE-1545-8301-F2A2293AA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275" y="1510160"/>
                <a:ext cx="7436718" cy="2846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algn="l"/>
                <a:r>
                  <a:rPr lang="en-US" b="0" dirty="0"/>
                  <a:t>In a </a:t>
                </a:r>
                <a:r>
                  <a:rPr lang="en-US" dirty="0"/>
                  <a:t>two-group</a:t>
                </a:r>
                <a:r>
                  <a:rPr lang="en-US" b="0" dirty="0"/>
                  <a:t> independent samples t-test we have 4 parameters to estimate: </a:t>
                </a:r>
              </a:p>
              <a:p>
                <a:pPr algn="l"/>
                <a:r>
                  <a:rPr lang="en-US" b="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algn="l"/>
                <a:endParaRPr lang="en-US" b="0" dirty="0"/>
              </a:p>
              <a:p>
                <a:pPr algn="l"/>
                <a:r>
                  <a:rPr lang="en-US" b="0" dirty="0"/>
                  <a:t>We want to estimate the mean difference and the difference between the standard deviation difference </a:t>
                </a:r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3F07FC-65EE-1545-8301-F2A2293A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75" y="1510160"/>
                <a:ext cx="7436718" cy="2846190"/>
              </a:xfrm>
              <a:prstGeom prst="rect">
                <a:avLst/>
              </a:prstGeom>
              <a:blipFill>
                <a:blip r:embed="rId3"/>
                <a:stretch>
                  <a:fillRect r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73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694CE8-5B46-ED40-8801-12218FF5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01" y="1146927"/>
            <a:ext cx="5019717" cy="35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17;p41">
            <a:extLst>
              <a:ext uri="{FF2B5EF4-FFF2-40B4-BE49-F238E27FC236}">
                <a16:creationId xmlns:a16="http://schemas.microsoft.com/office/drawing/2014/main" id="{757E23F0-DB8A-4C43-86C2-50CCBA1CBA04}"/>
              </a:ext>
            </a:extLst>
          </p:cNvPr>
          <p:cNvSpPr txBox="1">
            <a:spLocks/>
          </p:cNvSpPr>
          <p:nvPr/>
        </p:nvSpPr>
        <p:spPr>
          <a:xfrm>
            <a:off x="713225" y="1153150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dirty="0"/>
              <a:t>Bayes theorem </a:t>
            </a:r>
            <a:r>
              <a:rPr lang="en-US" b="0" dirty="0"/>
              <a:t>is a way to quantify the </a:t>
            </a:r>
            <a:r>
              <a:rPr lang="en-US" dirty="0"/>
              <a:t>probability</a:t>
            </a:r>
            <a:r>
              <a:rPr lang="en-US" b="0" dirty="0"/>
              <a:t> of an event given </a:t>
            </a:r>
            <a:r>
              <a:rPr lang="en-US" dirty="0"/>
              <a:t>prior knowledge </a:t>
            </a:r>
            <a:r>
              <a:rPr lang="en-US" b="0" dirty="0"/>
              <a:t>about said event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e.g. the probability that it is currently Christmas might change with the prior knowledge of what kind of music is playing on the radio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Bayesian statistics follow from the following theorem which describes how to compute the probability of an event given prior knowledge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694CE8-5B46-ED40-8801-12218FF5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01" y="1146927"/>
            <a:ext cx="5019717" cy="3509423"/>
          </a:xfrm>
          <a:prstGeom prst="rect">
            <a:avLst/>
          </a:prstGeom>
        </p:spPr>
      </p:pic>
      <p:sp>
        <p:nvSpPr>
          <p:cNvPr id="9" name="Google Shape;2205;p60">
            <a:extLst>
              <a:ext uri="{FF2B5EF4-FFF2-40B4-BE49-F238E27FC236}">
                <a16:creationId xmlns:a16="http://schemas.microsoft.com/office/drawing/2014/main" id="{98711E84-9E49-F14E-A27A-B3CD872C7BEF}"/>
              </a:ext>
            </a:extLst>
          </p:cNvPr>
          <p:cNvSpPr txBox="1">
            <a:spLocks/>
          </p:cNvSpPr>
          <p:nvPr/>
        </p:nvSpPr>
        <p:spPr>
          <a:xfrm>
            <a:off x="2576125" y="1774343"/>
            <a:ext cx="3816725" cy="1757633"/>
          </a:xfrm>
          <a:prstGeom prst="roundRect">
            <a:avLst/>
          </a:prstGeom>
          <a:solidFill>
            <a:srgbClr val="FDACAA">
              <a:alpha val="34902"/>
            </a:srgbClr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sz="28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/>
              <a:t>MCMC sample these 5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838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BEST</a:t>
            </a:r>
            <a:r>
              <a:rPr lang="en-US" b="0" dirty="0"/>
              <a:t> package implements the Bayesian t-test returning the </a:t>
            </a:r>
            <a:r>
              <a:rPr lang="en-US" dirty="0"/>
              <a:t>posteriors</a:t>
            </a:r>
            <a:r>
              <a:rPr lang="en-US" b="0" dirty="0"/>
              <a:t> of each of the parameters of interest and their </a:t>
            </a:r>
            <a:r>
              <a:rPr lang="en-US" dirty="0"/>
              <a:t>HDI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See code for examples</a:t>
            </a:r>
          </a:p>
        </p:txBody>
      </p:sp>
    </p:spTree>
    <p:extLst>
      <p:ext uri="{BB962C8B-B14F-4D97-AF65-F5344CB8AC3E}">
        <p14:creationId xmlns:p14="http://schemas.microsoft.com/office/powerpoint/2010/main" val="4156274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Highest Density Interval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95% HDI or 95% credible interval provides us with a range where our parameter is likely to exist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represents the region of a parameter distribution with the highest probability density</a:t>
            </a:r>
          </a:p>
          <a:p>
            <a:pPr algn="l"/>
            <a:endParaRPr lang="en-US" b="0" dirty="0"/>
          </a:p>
          <a:p>
            <a:pPr algn="l"/>
            <a:r>
              <a:rPr lang="en-CA" dirty="0"/>
              <a:t>“the 95% most credible values of the parameter.” </a:t>
            </a:r>
          </a:p>
          <a:p>
            <a:pPr algn="l"/>
            <a:endParaRPr lang="en-CA" b="0" dirty="0"/>
          </a:p>
          <a:p>
            <a:pPr algn="l"/>
            <a:r>
              <a:rPr lang="en-CA" b="0" dirty="0"/>
              <a:t>Can be used in making decisions (i.e., like a </a:t>
            </a:r>
            <a:r>
              <a:rPr lang="en-CA" b="0" i="1" dirty="0"/>
              <a:t>p</a:t>
            </a:r>
            <a:r>
              <a:rPr lang="en-CA" b="0" dirty="0"/>
              <a:t> value in frequentist stats)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08275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ROPE intervals </a:t>
            </a:r>
            <a:r>
              <a:rPr lang="en-US" b="0" dirty="0"/>
              <a:t>allow us to make decisions based on the posteriors and even accept the null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ROPE is a range of parameter values that are equivalent to the null (e.g., practically zero)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Should be specified </a:t>
            </a:r>
            <a:r>
              <a:rPr lang="en-US" dirty="0"/>
              <a:t>BEFORE</a:t>
            </a:r>
            <a:r>
              <a:rPr lang="en-US" b="0" dirty="0"/>
              <a:t> you look at your data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31522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ROPE &amp; HDI decisions allow you to </a:t>
            </a:r>
            <a:r>
              <a:rPr lang="en-US" dirty="0"/>
              <a:t>accept </a:t>
            </a:r>
            <a:r>
              <a:rPr lang="en-US" b="0" dirty="0"/>
              <a:t>or </a:t>
            </a:r>
            <a:r>
              <a:rPr lang="en-US" dirty="0"/>
              <a:t>reject</a:t>
            </a:r>
            <a:r>
              <a:rPr lang="en-US" b="0" dirty="0"/>
              <a:t> the </a:t>
            </a:r>
            <a:r>
              <a:rPr lang="en-US" dirty="0"/>
              <a:t>null</a:t>
            </a:r>
            <a:r>
              <a:rPr lang="en-US" b="0" dirty="0"/>
              <a:t> based on posterior estimates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If the parameter HDI falls </a:t>
            </a:r>
            <a:r>
              <a:rPr lang="en-US" dirty="0"/>
              <a:t>COMPLETELY</a:t>
            </a:r>
            <a:r>
              <a:rPr lang="en-US" b="0" dirty="0"/>
              <a:t> in the </a:t>
            </a:r>
            <a:r>
              <a:rPr lang="en-US" dirty="0"/>
              <a:t>ROPE </a:t>
            </a:r>
            <a:r>
              <a:rPr lang="en-US" b="0" dirty="0"/>
              <a:t>then </a:t>
            </a:r>
            <a:r>
              <a:rPr lang="en-US" dirty="0"/>
              <a:t>accept the null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If the parameter HDI falls </a:t>
            </a:r>
            <a:r>
              <a:rPr lang="en-US" dirty="0"/>
              <a:t>COMPLETELY outside </a:t>
            </a:r>
            <a:r>
              <a:rPr lang="en-US" b="0" dirty="0"/>
              <a:t>the </a:t>
            </a:r>
            <a:r>
              <a:rPr lang="en-US" dirty="0"/>
              <a:t>ROPE</a:t>
            </a:r>
            <a:r>
              <a:rPr lang="en-US" b="0" dirty="0"/>
              <a:t> then </a:t>
            </a:r>
            <a:r>
              <a:rPr lang="en-US" dirty="0"/>
              <a:t>reject</a:t>
            </a:r>
            <a:r>
              <a:rPr lang="en-US" b="0" dirty="0"/>
              <a:t> the null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1258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Binary decisions can be a slippery slope:</a:t>
            </a:r>
          </a:p>
          <a:p>
            <a:pPr algn="l"/>
            <a:r>
              <a:rPr lang="en-US" b="0" dirty="0"/>
              <a:t>	They ignore the distribution of the data and the confidence you may have in the </a:t>
            </a:r>
            <a:r>
              <a:rPr lang="en-US" b="0" dirty="0" err="1"/>
              <a:t>paraemeter</a:t>
            </a:r>
            <a:r>
              <a:rPr lang="en-US" b="0" dirty="0"/>
              <a:t> estimate (i.e., how narrow the HDI is)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	black and white thinking, when the principle of Bayes stats is to quantify changes in </a:t>
            </a:r>
            <a:r>
              <a:rPr lang="en-US" dirty="0"/>
              <a:t>BELIEF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00204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other words, “accepting” a landmark value means that the parameter value is practically equivalent to the landmark value, not that the parameter value is the landmark value. </a:t>
            </a:r>
            <a:r>
              <a:rPr lang="en-US" b="0" dirty="0"/>
              <a:t>” </a:t>
            </a:r>
            <a:r>
              <a:rPr lang="en-CA" dirty="0" err="1"/>
              <a:t>Kruschke</a:t>
            </a:r>
            <a:r>
              <a:rPr lang="en-CA" dirty="0"/>
              <a:t>, 2018</a:t>
            </a:r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448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Beyond using Bayesian stats to make binary decisions like in frequentist stats, you estimate </a:t>
            </a:r>
            <a:r>
              <a:rPr lang="en-US" dirty="0"/>
              <a:t>distributions of parameters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means you can </a:t>
            </a:r>
            <a:r>
              <a:rPr lang="en-US" dirty="0"/>
              <a:t>quantify</a:t>
            </a:r>
            <a:r>
              <a:rPr lang="en-US" b="0" dirty="0"/>
              <a:t> the </a:t>
            </a:r>
            <a:r>
              <a:rPr lang="en-US" dirty="0"/>
              <a:t>probability</a:t>
            </a:r>
            <a:r>
              <a:rPr lang="en-US" b="0" dirty="0"/>
              <a:t> that your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values is above, below, or within, a specific range</a:t>
            </a:r>
            <a:r>
              <a:rPr lang="en-US" b="0" dirty="0"/>
              <a:t> which may be helpful in some research questions (i.e., probability that a value is positive &lt;0)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5150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59"/>
          <p:cNvSpPr/>
          <p:nvPr/>
        </p:nvSpPr>
        <p:spPr>
          <a:xfrm>
            <a:off x="4023300" y="3240842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5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59"/>
          <p:cNvSpPr txBox="1">
            <a:spLocks noGrp="1"/>
          </p:cNvSpPr>
          <p:nvPr>
            <p:ph type="title"/>
          </p:nvPr>
        </p:nvSpPr>
        <p:spPr>
          <a:xfrm>
            <a:off x="2355150" y="2204943"/>
            <a:ext cx="443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2197" name="Google Shape;2197;p59"/>
          <p:cNvSpPr txBox="1">
            <a:spLocks noGrp="1"/>
          </p:cNvSpPr>
          <p:nvPr>
            <p:ph type="subTitle" idx="1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8" name="Google Shape;2198;p59"/>
          <p:cNvSpPr txBox="1">
            <a:spLocks noGrp="1"/>
          </p:cNvSpPr>
          <p:nvPr>
            <p:ph type="title" idx="2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📈</a:t>
            </a:r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730723" y="1428750"/>
            <a:ext cx="73716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idea of using Bayes theorem and MCMC sampling can be extended to more complex models like linear regressions (see stats class)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Packages in R have made this process easier</a:t>
            </a:r>
          </a:p>
        </p:txBody>
      </p:sp>
    </p:spTree>
    <p:extLst>
      <p:ext uri="{BB962C8B-B14F-4D97-AF65-F5344CB8AC3E}">
        <p14:creationId xmlns:p14="http://schemas.microsoft.com/office/powerpoint/2010/main" val="286327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877800" y="2465116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026049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 on samplers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945867" y="1810413"/>
            <a:ext cx="725226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JAGS</a:t>
            </a:r>
            <a:r>
              <a:rPr lang="en-US" b="0" dirty="0"/>
              <a:t>, </a:t>
            </a:r>
            <a:r>
              <a:rPr lang="en-US" dirty="0"/>
              <a:t>BUGS</a:t>
            </a:r>
            <a:r>
              <a:rPr lang="en-US" b="0" dirty="0"/>
              <a:t>, and </a:t>
            </a:r>
            <a:r>
              <a:rPr lang="en-US" dirty="0"/>
              <a:t>stan</a:t>
            </a:r>
            <a:r>
              <a:rPr lang="en-US" b="0" dirty="0"/>
              <a:t> are coding languages used to </a:t>
            </a:r>
            <a:r>
              <a:rPr lang="en-US" dirty="0"/>
              <a:t>sample parameters</a:t>
            </a:r>
            <a:r>
              <a:rPr lang="en-US" b="0" dirty="0"/>
              <a:t> of your model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 offers many packages which allow you to specify (pretty) flexible models WITHOUT having to learn to code these languages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We will not cover how to code in these languages (see resources for help) but focus on the R packages that allow you to work around this (wrapper functions)</a:t>
            </a:r>
          </a:p>
        </p:txBody>
      </p:sp>
    </p:spTree>
    <p:extLst>
      <p:ext uri="{BB962C8B-B14F-4D97-AF65-F5344CB8AC3E}">
        <p14:creationId xmlns:p14="http://schemas.microsoft.com/office/powerpoint/2010/main" val="748502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834150" y="1658145"/>
            <a:ext cx="7141007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Just like the Bayesian T-test, we define parameters we wish to estimate using Bayes theorem and then apply MCMC sampling to </a:t>
            </a:r>
            <a:r>
              <a:rPr lang="en-US" dirty="0"/>
              <a:t>estimate their posteriors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We thus can interpret the outputs of the beta coefficients (see stats lecture for details about regressions) </a:t>
            </a:r>
          </a:p>
        </p:txBody>
      </p:sp>
    </p:spTree>
    <p:extLst>
      <p:ext uri="{BB962C8B-B14F-4D97-AF65-F5344CB8AC3E}">
        <p14:creationId xmlns:p14="http://schemas.microsoft.com/office/powerpoint/2010/main" val="3030565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62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CA" sz="5400" dirty="0" err="1"/>
              <a:t>rstanarm</a:t>
            </a:r>
            <a:endParaRPr lang="en-CA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A62F6-22E3-2C4D-95B4-C1217A75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A59D65-680C-B14D-8670-3185B4E62B0B}"/>
              </a:ext>
            </a:extLst>
          </p:cNvPr>
          <p:cNvSpPr txBox="1">
            <a:spLocks/>
          </p:cNvSpPr>
          <p:nvPr/>
        </p:nvSpPr>
        <p:spPr>
          <a:xfrm>
            <a:off x="905713" y="1245824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</a:t>
            </a:r>
            <a:r>
              <a:rPr lang="en-US" b="0" dirty="0" err="1"/>
              <a:t>rstanarm</a:t>
            </a:r>
            <a:r>
              <a:rPr lang="en-US" b="0" dirty="0"/>
              <a:t> package allows you to specify Bayesian regressions in R syntax and runs the code in stan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works much like discussed in previous stats lecture </a:t>
            </a:r>
          </a:p>
        </p:txBody>
      </p:sp>
    </p:spTree>
    <p:extLst>
      <p:ext uri="{BB962C8B-B14F-4D97-AF65-F5344CB8AC3E}">
        <p14:creationId xmlns:p14="http://schemas.microsoft.com/office/powerpoint/2010/main" val="9823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F72C7F-49DA-174E-B4BD-BB7EC00227E4}"/>
              </a:ext>
            </a:extLst>
          </p:cNvPr>
          <p:cNvSpPr txBox="1">
            <a:spLocks/>
          </p:cNvSpPr>
          <p:nvPr/>
        </p:nvSpPr>
        <p:spPr>
          <a:xfrm>
            <a:off x="1005412" y="1667243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Here you can specify priors just like in the other Bayesian analysis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There are priors for the beta coefficients, the intercept, etc.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RSTAN provides decent default priors, please read up on priors before modifying them (see resources)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			Prior selection is KEY</a:t>
            </a:r>
          </a:p>
        </p:txBody>
      </p:sp>
    </p:spTree>
    <p:extLst>
      <p:ext uri="{BB962C8B-B14F-4D97-AF65-F5344CB8AC3E}">
        <p14:creationId xmlns:p14="http://schemas.microsoft.com/office/powerpoint/2010/main" val="13459855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4873AE-0FF9-9E4F-9366-6AA202356B76}"/>
              </a:ext>
            </a:extLst>
          </p:cNvPr>
          <p:cNvSpPr txBox="1">
            <a:spLocks/>
          </p:cNvSpPr>
          <p:nvPr/>
        </p:nvSpPr>
        <p:spPr>
          <a:xfrm>
            <a:off x="1005412" y="1667243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By default RSTAN does not provide NONINFORMATIVE priors (flat)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Instead, RSTAN has worked on making priors </a:t>
            </a:r>
            <a:r>
              <a:rPr lang="en-US" i="1" dirty="0"/>
              <a:t>weakly informative</a:t>
            </a:r>
            <a:r>
              <a:rPr lang="en-US" b="0" dirty="0"/>
              <a:t> this is done by scaling the distributions of the priors based on the data (i.e., scaling) </a:t>
            </a:r>
          </a:p>
        </p:txBody>
      </p:sp>
    </p:spTree>
    <p:extLst>
      <p:ext uri="{BB962C8B-B14F-4D97-AF65-F5344CB8AC3E}">
        <p14:creationId xmlns:p14="http://schemas.microsoft.com/office/powerpoint/2010/main" val="26334782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4873AE-0FF9-9E4F-9366-6AA202356B76}"/>
              </a:ext>
            </a:extLst>
          </p:cNvPr>
          <p:cNvSpPr txBox="1">
            <a:spLocks/>
          </p:cNvSpPr>
          <p:nvPr/>
        </p:nvSpPr>
        <p:spPr>
          <a:xfrm>
            <a:off x="1228048" y="1659292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REMEMBER THAT PRIORS REFLECT YOUR BELEIF</a:t>
            </a:r>
          </a:p>
        </p:txBody>
      </p:sp>
    </p:spTree>
    <p:extLst>
      <p:ext uri="{BB962C8B-B14F-4D97-AF65-F5344CB8AC3E}">
        <p14:creationId xmlns:p14="http://schemas.microsoft.com/office/powerpoint/2010/main" val="41076493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513E083-E359-8245-B65C-0C3590D4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64" y="0"/>
            <a:ext cx="4645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2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877F9-60B3-6D49-9589-9CA2E6832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0" b="7491"/>
          <a:stretch/>
        </p:blipFill>
        <p:spPr>
          <a:xfrm>
            <a:off x="5033175" y="1348251"/>
            <a:ext cx="3458818" cy="324660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7459E38-D241-C546-80F7-4ED82C1982E2}"/>
              </a:ext>
            </a:extLst>
          </p:cNvPr>
          <p:cNvSpPr txBox="1">
            <a:spLocks/>
          </p:cNvSpPr>
          <p:nvPr/>
        </p:nvSpPr>
        <p:spPr>
          <a:xfrm>
            <a:off x="1228048" y="1659292"/>
            <a:ext cx="358249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Uninformative priors</a:t>
            </a:r>
          </a:p>
        </p:txBody>
      </p:sp>
    </p:spTree>
    <p:extLst>
      <p:ext uri="{BB962C8B-B14F-4D97-AF65-F5344CB8AC3E}">
        <p14:creationId xmlns:p14="http://schemas.microsoft.com/office/powerpoint/2010/main" val="29257199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C0DC0-19BA-4E4B-B320-6E7233B3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0" b="8865"/>
          <a:stretch/>
        </p:blipFill>
        <p:spPr>
          <a:xfrm>
            <a:off x="4410443" y="1490588"/>
            <a:ext cx="3198727" cy="292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0FA6D-9257-E643-83CE-10628D4F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7555"/>
          <a:stretch/>
        </p:blipFill>
        <p:spPr>
          <a:xfrm>
            <a:off x="1754313" y="1470992"/>
            <a:ext cx="3198728" cy="29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next to a statue&#10;&#10;Description automatically generated">
            <a:extLst>
              <a:ext uri="{FF2B5EF4-FFF2-40B4-BE49-F238E27FC236}">
                <a16:creationId xmlns:a16="http://schemas.microsoft.com/office/drawing/2014/main" id="{950813E9-7C1C-BC44-B949-F7C61666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11" y="0"/>
            <a:ext cx="484517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423A-7034-2445-B608-0927196A7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6734" y="4653600"/>
            <a:ext cx="9076608" cy="489900"/>
          </a:xfrm>
        </p:spPr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***Note that we aren’t taking any sides… both Frequentist and Bayesian stats have their use</a:t>
            </a:r>
          </a:p>
        </p:txBody>
      </p:sp>
    </p:spTree>
    <p:extLst>
      <p:ext uri="{BB962C8B-B14F-4D97-AF65-F5344CB8AC3E}">
        <p14:creationId xmlns:p14="http://schemas.microsoft.com/office/powerpoint/2010/main" val="3044667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C0DC0-19BA-4E4B-B320-6E7233B3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0" b="8865"/>
          <a:stretch/>
        </p:blipFill>
        <p:spPr>
          <a:xfrm>
            <a:off x="4410443" y="1490588"/>
            <a:ext cx="3198727" cy="292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0FA6D-9257-E643-83CE-10628D4F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7555"/>
          <a:stretch/>
        </p:blipFill>
        <p:spPr>
          <a:xfrm>
            <a:off x="1754313" y="1470992"/>
            <a:ext cx="3198728" cy="2961860"/>
          </a:xfrm>
          <a:prstGeom prst="rect">
            <a:avLst/>
          </a:prstGeom>
        </p:spPr>
      </p:pic>
      <p:pic>
        <p:nvPicPr>
          <p:cNvPr id="5" name="Picture 4" descr="A person and person singing on stage&#10;&#10;Description automatically generated with medium confidence">
            <a:extLst>
              <a:ext uri="{FF2B5EF4-FFF2-40B4-BE49-F238E27FC236}">
                <a16:creationId xmlns:a16="http://schemas.microsoft.com/office/drawing/2014/main" id="{7A122509-6C1D-F547-AD48-FA4C6B1B3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32" y="1191742"/>
            <a:ext cx="5153094" cy="340311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DB3B17-07A7-3B40-AA98-5864AE247227}"/>
              </a:ext>
            </a:extLst>
          </p:cNvPr>
          <p:cNvSpPr txBox="1">
            <a:spLocks/>
          </p:cNvSpPr>
          <p:nvPr/>
        </p:nvSpPr>
        <p:spPr>
          <a:xfrm>
            <a:off x="3433720" y="1665758"/>
            <a:ext cx="294346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>
                <a:solidFill>
                  <a:schemeClr val="bg1"/>
                </a:solidFill>
              </a:rPr>
              <a:t>WHAT DO YOU BELIEVE?!?</a:t>
            </a:r>
          </a:p>
        </p:txBody>
      </p:sp>
    </p:spTree>
    <p:extLst>
      <p:ext uri="{BB962C8B-B14F-4D97-AF65-F5344CB8AC3E}">
        <p14:creationId xmlns:p14="http://schemas.microsoft.com/office/powerpoint/2010/main" val="3446725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Hat statistic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19E8548-3391-F945-8CEC-9667468BD8A8}"/>
              </a:ext>
            </a:extLst>
          </p:cNvPr>
          <p:cNvSpPr txBox="1">
            <a:spLocks/>
          </p:cNvSpPr>
          <p:nvPr/>
        </p:nvSpPr>
        <p:spPr>
          <a:xfrm>
            <a:off x="1403771" y="1713804"/>
            <a:ext cx="662704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Is a statistic that is useful in determining if your MCMC has failed to converge: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answers the question: do my chains converge to the same value?</a:t>
            </a:r>
          </a:p>
          <a:p>
            <a:pPr algn="l"/>
            <a:endParaRPr lang="en-US" b="0" dirty="0"/>
          </a:p>
          <a:p>
            <a:pPr algn="l"/>
            <a:r>
              <a:rPr lang="en-US" b="0" dirty="0" err="1"/>
              <a:t>Rhat</a:t>
            </a:r>
            <a:r>
              <a:rPr lang="en-US" b="0" dirty="0"/>
              <a:t> is a ratio of within-chain and across all chain variance</a:t>
            </a:r>
          </a:p>
          <a:p>
            <a:pPr algn="l"/>
            <a:endParaRPr lang="en-US" b="0" dirty="0"/>
          </a:p>
          <a:p>
            <a:pPr algn="l"/>
            <a:r>
              <a:rPr lang="en-US" b="0" dirty="0" err="1"/>
              <a:t>Rhat</a:t>
            </a:r>
            <a:r>
              <a:rPr lang="en-US" b="0" dirty="0"/>
              <a:t> &gt; 1.1 indicates generally poor convergence</a:t>
            </a:r>
          </a:p>
        </p:txBody>
      </p:sp>
    </p:spTree>
    <p:extLst>
      <p:ext uri="{BB962C8B-B14F-4D97-AF65-F5344CB8AC3E}">
        <p14:creationId xmlns:p14="http://schemas.microsoft.com/office/powerpoint/2010/main" val="2374474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62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CA" sz="5400" dirty="0"/>
              <a:t>brms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A62F6-22E3-2C4D-95B4-C1217A75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0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395026" y="1775153"/>
            <a:ext cx="635382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Hierarchical regressions consider the nesting of data by fitting additional random variables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brms package in R allows you to specify hierarchical regressions in the same </a:t>
            </a:r>
            <a:r>
              <a:rPr lang="en-US" b="0" dirty="0" err="1"/>
              <a:t>lme</a:t>
            </a:r>
            <a:r>
              <a:rPr lang="en-US" b="0" dirty="0"/>
              <a:t> format (see stats lecture)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Provides posterior densities of estimated parameters </a:t>
            </a:r>
          </a:p>
        </p:txBody>
      </p:sp>
    </p:spTree>
    <p:extLst>
      <p:ext uri="{BB962C8B-B14F-4D97-AF65-F5344CB8AC3E}">
        <p14:creationId xmlns:p14="http://schemas.microsoft.com/office/powerpoint/2010/main" val="473135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740600" y="165814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06DA6C-F7A0-094D-98AD-06E713513A28}"/>
              </a:ext>
            </a:extLst>
          </p:cNvPr>
          <p:cNvSpPr txBox="1">
            <a:spLocks/>
          </p:cNvSpPr>
          <p:nvPr/>
        </p:nvSpPr>
        <p:spPr>
          <a:xfrm>
            <a:off x="1395026" y="1775153"/>
            <a:ext cx="635382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You can use the </a:t>
            </a:r>
            <a:r>
              <a:rPr lang="en-US" b="0" dirty="0" err="1"/>
              <a:t>stan_lme</a:t>
            </a:r>
            <a:r>
              <a:rPr lang="en-US" b="0" dirty="0"/>
              <a:t> function (from the previous package) or the </a:t>
            </a:r>
            <a:r>
              <a:rPr lang="en-US" b="0" dirty="0" err="1"/>
              <a:t>brm</a:t>
            </a:r>
            <a:r>
              <a:rPr lang="en-US" b="0" dirty="0"/>
              <a:t> function from the brms package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Both use </a:t>
            </a:r>
            <a:r>
              <a:rPr lang="en-US" b="0" dirty="0" err="1"/>
              <a:t>lme</a:t>
            </a:r>
            <a:r>
              <a:rPr lang="en-US" b="0" dirty="0"/>
              <a:t> syntax (see stats lecture)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Outputs are similarly structured with additional random posteriors (and priors you can set for these random effects)</a:t>
            </a:r>
          </a:p>
        </p:txBody>
      </p:sp>
    </p:spTree>
    <p:extLst>
      <p:ext uri="{BB962C8B-B14F-4D97-AF65-F5344CB8AC3E}">
        <p14:creationId xmlns:p14="http://schemas.microsoft.com/office/powerpoint/2010/main" val="3235730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740600" y="165814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Bayes Factors provide rough estimates of how much evidence there is for the alternative vs null model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You can compute Bayes Factors using frequentist models (i.e., </a:t>
            </a:r>
            <a:r>
              <a:rPr lang="en-US" b="0" dirty="0" err="1"/>
              <a:t>lme</a:t>
            </a:r>
            <a:r>
              <a:rPr lang="en-US" b="0" dirty="0"/>
              <a:t> models) and do not need to fit a Bayesian regression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512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985227" y="1650194"/>
            <a:ext cx="702968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Bayes Factors </a:t>
            </a:r>
            <a:r>
              <a:rPr lang="en-US" b="0" dirty="0"/>
              <a:t>are a means to preform (Bayesian) Model Selection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There are ways to compute BF from </a:t>
            </a:r>
            <a:r>
              <a:rPr lang="en-US" b="0" dirty="0" err="1"/>
              <a:t>frequntist</a:t>
            </a:r>
            <a:r>
              <a:rPr lang="en-US" b="0" dirty="0"/>
              <a:t> stats, see Intro stats III code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BFs are computed as the </a:t>
            </a:r>
            <a:r>
              <a:rPr lang="en-US" dirty="0"/>
              <a:t>ratio</a:t>
            </a:r>
            <a:r>
              <a:rPr lang="en-US" b="0" dirty="0"/>
              <a:t> of </a:t>
            </a:r>
            <a:r>
              <a:rPr lang="en-US" dirty="0"/>
              <a:t>evidence</a:t>
            </a:r>
            <a:r>
              <a:rPr lang="en-US" b="0" dirty="0"/>
              <a:t> for the </a:t>
            </a:r>
            <a:r>
              <a:rPr lang="en-US" dirty="0"/>
              <a:t>alternative</a:t>
            </a:r>
            <a:r>
              <a:rPr lang="en-US" b="0" dirty="0"/>
              <a:t> over the evidence for the </a:t>
            </a:r>
            <a:r>
              <a:rPr lang="en-US" dirty="0"/>
              <a:t>null</a:t>
            </a:r>
            <a:r>
              <a:rPr lang="en-US" b="0" dirty="0"/>
              <a:t> hypothesis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0835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F28E425A-3B6C-0B4D-9466-28F78BD6B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1454" y="1666097"/>
                <a:ext cx="6648026" cy="228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algn="l"/>
                <a:r>
                  <a:rPr lang="en-US" b="0" dirty="0"/>
                  <a:t>We estimate the Bayes factor of a frequentists model by looking at the difference in BIC between the alternative and null model</a:t>
                </a:r>
              </a:p>
              <a:p>
                <a:pPr algn="l"/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𝐵𝐼𝐶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𝐵𝐼𝐶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l"/>
                <a:r>
                  <a:rPr lang="en-US" b="0" dirty="0"/>
                  <a:t>Where large numbers favor hypothesis </a:t>
                </a:r>
                <a:r>
                  <a:rPr lang="en-US" b="0" dirty="0" err="1"/>
                  <a:t>i</a:t>
                </a:r>
                <a:endParaRPr lang="en-US" b="0" dirty="0"/>
              </a:p>
              <a:p>
                <a:pPr algn="l"/>
                <a:endParaRPr lang="en-US" b="0" dirty="0"/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F28E425A-3B6C-0B4D-9466-28F78BD6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54" y="1666097"/>
                <a:ext cx="6648026" cy="2286000"/>
              </a:xfrm>
              <a:prstGeom prst="rect">
                <a:avLst/>
              </a:prstGeom>
              <a:blipFill>
                <a:blip r:embed="rId3"/>
                <a:stretch>
                  <a:fillRect t="-1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289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247927" y="548640"/>
            <a:ext cx="664802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Just like p values, there are </a:t>
            </a:r>
            <a:r>
              <a:rPr lang="en-US" dirty="0"/>
              <a:t>arbitrary</a:t>
            </a:r>
            <a:r>
              <a:rPr lang="en-US" b="0" dirty="0"/>
              <a:t> cut offs for interpretation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F6F6D54-41FC-1F49-B4E6-ED8F434F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0" y="2231697"/>
            <a:ext cx="539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20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71"/>
          <p:cNvSpPr txBox="1">
            <a:spLocks noGrp="1"/>
          </p:cNvSpPr>
          <p:nvPr>
            <p:ph type="title"/>
          </p:nvPr>
        </p:nvSpPr>
        <p:spPr>
          <a:xfrm>
            <a:off x="2642550" y="2251650"/>
            <a:ext cx="385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36" name="Google Shape;2536;p71"/>
          <p:cNvSpPr/>
          <p:nvPr/>
        </p:nvSpPr>
        <p:spPr>
          <a:xfrm flipH="1">
            <a:off x="189281" y="233857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71"/>
          <p:cNvSpPr/>
          <p:nvPr/>
        </p:nvSpPr>
        <p:spPr>
          <a:xfrm flipH="1">
            <a:off x="189275" y="2648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"/>
          <p:cNvSpPr/>
          <p:nvPr/>
        </p:nvSpPr>
        <p:spPr>
          <a:xfrm flipH="1">
            <a:off x="162823" y="168399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BF4CB-5347-234F-A38A-C2221E1EF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otstrap Agency by Slidesgo">
  <a:themeElements>
    <a:clrScheme name="Simple Light">
      <a:dk1>
        <a:srgbClr val="363636"/>
      </a:dk1>
      <a:lt1>
        <a:srgbClr val="FFFFFF"/>
      </a:lt1>
      <a:dk2>
        <a:srgbClr val="7925F7"/>
      </a:dk2>
      <a:lt2>
        <a:srgbClr val="EBB9FF"/>
      </a:lt2>
      <a:accent1>
        <a:srgbClr val="6A0A90"/>
      </a:accent1>
      <a:accent2>
        <a:srgbClr val="F1E3B6"/>
      </a:accent2>
      <a:accent3>
        <a:srgbClr val="FF7976"/>
      </a:accent3>
      <a:accent4>
        <a:srgbClr val="8EC7FA"/>
      </a:accent4>
      <a:accent5>
        <a:srgbClr val="670C8E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62550</TotalTime>
  <Words>3099</Words>
  <Application>Microsoft Macintosh PowerPoint</Application>
  <PresentationFormat>On-screen Show (16:9)</PresentationFormat>
  <Paragraphs>399</Paragraphs>
  <Slides>100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Space Mono</vt:lpstr>
      <vt:lpstr>Work Sans</vt:lpstr>
      <vt:lpstr>Comfortaa Medium</vt:lpstr>
      <vt:lpstr>Work Sans Medium</vt:lpstr>
      <vt:lpstr>Dosis</vt:lpstr>
      <vt:lpstr>Cambria Math</vt:lpstr>
      <vt:lpstr>Pacifico</vt:lpstr>
      <vt:lpstr>Arial</vt:lpstr>
      <vt:lpstr>Alef</vt:lpstr>
      <vt:lpstr>Bootstrap Agency by Slidesgo</vt:lpstr>
      <vt:lpstr>Class V</vt:lpstr>
      <vt:lpstr>Why Bayesian </vt:lpstr>
      <vt:lpstr>INTRODUCTION</vt:lpstr>
      <vt:lpstr>INTRODUCTION</vt:lpstr>
      <vt:lpstr>What’s in a probability?</vt:lpstr>
      <vt:lpstr>What’s in a probability?</vt:lpstr>
      <vt:lpstr>Bayes theorem</vt:lpstr>
      <vt:lpstr>Bayes theorem</vt:lpstr>
      <vt:lpstr>PowerPoint Presentation</vt:lpstr>
      <vt:lpstr>Computing Bayes Theorem </vt:lpstr>
      <vt:lpstr>Bayes theorem</vt:lpstr>
      <vt:lpstr>Example of Bayes theorem</vt:lpstr>
      <vt:lpstr>Example of Bayes theorem</vt:lpstr>
      <vt:lpstr>Bayes theorem</vt:lpstr>
      <vt:lpstr>Let’s see an example </vt:lpstr>
      <vt:lpstr>Monty Hall problem</vt:lpstr>
      <vt:lpstr>Monty Hall problem</vt:lpstr>
      <vt:lpstr>Monty Hall problem</vt:lpstr>
      <vt:lpstr>Monty Hall problem</vt:lpstr>
      <vt:lpstr>Monty Hall problem</vt:lpstr>
      <vt:lpstr>Monty Hall problem</vt:lpstr>
      <vt:lpstr>Monty Hall problem</vt:lpstr>
      <vt:lpstr>PowerPoint Presentation</vt:lpstr>
      <vt:lpstr>Monty Hall Problem</vt:lpstr>
      <vt:lpstr>PowerPoint Presentation</vt:lpstr>
      <vt:lpstr>Monty Hall Problem</vt:lpstr>
      <vt:lpstr>Prior beliefs change everything</vt:lpstr>
      <vt:lpstr>Priors are KEY</vt:lpstr>
      <vt:lpstr>Priors are KEY</vt:lpstr>
      <vt:lpstr>Priors are KEY</vt:lpstr>
      <vt:lpstr>Priors are KEY</vt:lpstr>
      <vt:lpstr>Bayes theorem</vt:lpstr>
      <vt:lpstr>Bayes theorem</vt:lpstr>
      <vt:lpstr>Bayes theorem</vt:lpstr>
      <vt:lpstr>Bayes theorem</vt:lpstr>
      <vt:lpstr>How do we even compute these p(A|B)</vt:lpstr>
      <vt:lpstr>Computing posteriors </vt:lpstr>
      <vt:lpstr>Analytical solutions</vt:lpstr>
      <vt:lpstr>MCMC sampling</vt:lpstr>
      <vt:lpstr>Markov Chains</vt:lpstr>
      <vt:lpstr>Markov Chains</vt:lpstr>
      <vt:lpstr>Let’s say we sampled from this chain 1000 times</vt:lpstr>
      <vt:lpstr>Interpreting MCMC outputs</vt:lpstr>
      <vt:lpstr>Interpreting MCMC outputs</vt:lpstr>
      <vt:lpstr>Interpreting MCMC outputs</vt:lpstr>
      <vt:lpstr>Tips on MCMC sampling</vt:lpstr>
      <vt:lpstr>Tips on MCMC sampling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Class VI</vt:lpstr>
      <vt:lpstr>Now we know why Mr Bayes is so HOT, let us do some stats</vt:lpstr>
      <vt:lpstr>Remember the key difference in Bayesian stats is that we quantify belief</vt:lpstr>
      <vt:lpstr>PowerPoint Presentation</vt:lpstr>
      <vt:lpstr>Bayesian T-test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Highest Density Interval</vt:lpstr>
      <vt:lpstr>Region of Practical Equivalence </vt:lpstr>
      <vt:lpstr>Region of Practical Equivalence </vt:lpstr>
      <vt:lpstr>Region of Practical Equivalence </vt:lpstr>
      <vt:lpstr>Region of Practical Equivalence </vt:lpstr>
      <vt:lpstr>Region of Practical Equivalence </vt:lpstr>
      <vt:lpstr>Linear Regressions</vt:lpstr>
      <vt:lpstr>Linear Regressions</vt:lpstr>
      <vt:lpstr>A note on samplers</vt:lpstr>
      <vt:lpstr>Linear Regressions</vt:lpstr>
      <vt:lpstr>PowerPoint Presentation</vt:lpstr>
      <vt:lpstr>Linear Regressions</vt:lpstr>
      <vt:lpstr>Linear Regressions</vt:lpstr>
      <vt:lpstr>Logistic Regressions</vt:lpstr>
      <vt:lpstr>Logistic Regressions</vt:lpstr>
      <vt:lpstr>PowerPoint Presentation</vt:lpstr>
      <vt:lpstr>Logistic Regressions</vt:lpstr>
      <vt:lpstr>Logistic Regressions</vt:lpstr>
      <vt:lpstr>Logistic Regressions</vt:lpstr>
      <vt:lpstr>R Hat statistic</vt:lpstr>
      <vt:lpstr>PowerPoint Presentation</vt:lpstr>
      <vt:lpstr>Hierarchical Regressions</vt:lpstr>
      <vt:lpstr>Hierarchical Regressions</vt:lpstr>
      <vt:lpstr>Bayes factor</vt:lpstr>
      <vt:lpstr>Bayes factor</vt:lpstr>
      <vt:lpstr>Bayes factor</vt:lpstr>
      <vt:lpstr>Bayes factor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X</dc:title>
  <cp:lastModifiedBy>Jason Da Silva Castanheira</cp:lastModifiedBy>
  <cp:revision>9</cp:revision>
  <dcterms:modified xsi:type="dcterms:W3CDTF">2022-03-23T20:52:34Z</dcterms:modified>
</cp:coreProperties>
</file>